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83"/>
  </p:notesMasterIdLst>
  <p:sldIdLst>
    <p:sldId id="258" r:id="rId2"/>
    <p:sldId id="262" r:id="rId3"/>
    <p:sldId id="259" r:id="rId4"/>
    <p:sldId id="266" r:id="rId5"/>
    <p:sldId id="366" r:id="rId6"/>
    <p:sldId id="261" r:id="rId7"/>
    <p:sldId id="263" r:id="rId8"/>
    <p:sldId id="281" r:id="rId9"/>
    <p:sldId id="367" r:id="rId10"/>
    <p:sldId id="267" r:id="rId11"/>
    <p:sldId id="268" r:id="rId12"/>
    <p:sldId id="368" r:id="rId13"/>
    <p:sldId id="264" r:id="rId14"/>
    <p:sldId id="283" r:id="rId15"/>
    <p:sldId id="369" r:id="rId16"/>
    <p:sldId id="274" r:id="rId17"/>
    <p:sldId id="282" r:id="rId18"/>
    <p:sldId id="370" r:id="rId19"/>
    <p:sldId id="273" r:id="rId20"/>
    <p:sldId id="257" r:id="rId21"/>
    <p:sldId id="404" r:id="rId22"/>
    <p:sldId id="269" r:id="rId23"/>
    <p:sldId id="284" r:id="rId24"/>
    <p:sldId id="270" r:id="rId25"/>
    <p:sldId id="271" r:id="rId26"/>
    <p:sldId id="286" r:id="rId27"/>
    <p:sldId id="275" r:id="rId28"/>
    <p:sldId id="285" r:id="rId29"/>
    <p:sldId id="371" r:id="rId30"/>
    <p:sldId id="276" r:id="rId31"/>
    <p:sldId id="277" r:id="rId32"/>
    <p:sldId id="278" r:id="rId33"/>
    <p:sldId id="372" r:id="rId34"/>
    <p:sldId id="312" r:id="rId35"/>
    <p:sldId id="279" r:id="rId36"/>
    <p:sldId id="280" r:id="rId37"/>
    <p:sldId id="304" r:id="rId38"/>
    <p:sldId id="373" r:id="rId39"/>
    <p:sldId id="380" r:id="rId40"/>
    <p:sldId id="375" r:id="rId41"/>
    <p:sldId id="376" r:id="rId42"/>
    <p:sldId id="288" r:id="rId43"/>
    <p:sldId id="294" r:id="rId44"/>
    <p:sldId id="289" r:id="rId45"/>
    <p:sldId id="374" r:id="rId46"/>
    <p:sldId id="377" r:id="rId47"/>
    <p:sldId id="306" r:id="rId48"/>
    <p:sldId id="290" r:id="rId49"/>
    <p:sldId id="291" r:id="rId50"/>
    <p:sldId id="305" r:id="rId51"/>
    <p:sldId id="381" r:id="rId52"/>
    <p:sldId id="292" r:id="rId53"/>
    <p:sldId id="293" r:id="rId54"/>
    <p:sldId id="309" r:id="rId55"/>
    <p:sldId id="382" r:id="rId56"/>
    <p:sldId id="313" r:id="rId57"/>
    <p:sldId id="272" r:id="rId58"/>
    <p:sldId id="295" r:id="rId59"/>
    <p:sldId id="422" r:id="rId60"/>
    <p:sldId id="423" r:id="rId61"/>
    <p:sldId id="344" r:id="rId62"/>
    <p:sldId id="383" r:id="rId63"/>
    <p:sldId id="424" r:id="rId64"/>
    <p:sldId id="296" r:id="rId65"/>
    <p:sldId id="297" r:id="rId66"/>
    <p:sldId id="405" r:id="rId67"/>
    <p:sldId id="345" r:id="rId68"/>
    <p:sldId id="384" r:id="rId69"/>
    <p:sldId id="299" r:id="rId70"/>
    <p:sldId id="298" r:id="rId71"/>
    <p:sldId id="346" r:id="rId72"/>
    <p:sldId id="385" r:id="rId73"/>
    <p:sldId id="311" r:id="rId74"/>
    <p:sldId id="300" r:id="rId75"/>
    <p:sldId id="347" r:id="rId76"/>
    <p:sldId id="386" r:id="rId77"/>
    <p:sldId id="310" r:id="rId78"/>
    <p:sldId id="301" r:id="rId79"/>
    <p:sldId id="348" r:id="rId80"/>
    <p:sldId id="387" r:id="rId81"/>
    <p:sldId id="425" r:id="rId8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13534F8-E6E4-47D7-A08F-451799979B23}">
          <p14:sldIdLst>
            <p14:sldId id="258"/>
            <p14:sldId id="262"/>
            <p14:sldId id="259"/>
            <p14:sldId id="266"/>
            <p14:sldId id="366"/>
            <p14:sldId id="261"/>
            <p14:sldId id="263"/>
            <p14:sldId id="281"/>
            <p14:sldId id="367"/>
            <p14:sldId id="267"/>
            <p14:sldId id="268"/>
            <p14:sldId id="368"/>
            <p14:sldId id="264"/>
            <p14:sldId id="283"/>
            <p14:sldId id="369"/>
            <p14:sldId id="274"/>
            <p14:sldId id="282"/>
            <p14:sldId id="370"/>
            <p14:sldId id="273"/>
            <p14:sldId id="257"/>
            <p14:sldId id="404"/>
            <p14:sldId id="269"/>
            <p14:sldId id="284"/>
            <p14:sldId id="270"/>
            <p14:sldId id="271"/>
            <p14:sldId id="286"/>
            <p14:sldId id="275"/>
            <p14:sldId id="285"/>
            <p14:sldId id="371"/>
            <p14:sldId id="276"/>
            <p14:sldId id="277"/>
            <p14:sldId id="278"/>
            <p14:sldId id="372"/>
            <p14:sldId id="312"/>
            <p14:sldId id="279"/>
            <p14:sldId id="280"/>
            <p14:sldId id="304"/>
            <p14:sldId id="373"/>
            <p14:sldId id="380"/>
            <p14:sldId id="375"/>
            <p14:sldId id="376"/>
            <p14:sldId id="288"/>
            <p14:sldId id="294"/>
            <p14:sldId id="289"/>
            <p14:sldId id="374"/>
            <p14:sldId id="377"/>
            <p14:sldId id="306"/>
            <p14:sldId id="290"/>
            <p14:sldId id="291"/>
            <p14:sldId id="305"/>
            <p14:sldId id="381"/>
            <p14:sldId id="292"/>
            <p14:sldId id="293"/>
            <p14:sldId id="309"/>
            <p14:sldId id="382"/>
            <p14:sldId id="313"/>
            <p14:sldId id="272"/>
            <p14:sldId id="295"/>
            <p14:sldId id="422"/>
            <p14:sldId id="423"/>
            <p14:sldId id="344"/>
            <p14:sldId id="383"/>
            <p14:sldId id="424"/>
            <p14:sldId id="296"/>
            <p14:sldId id="297"/>
            <p14:sldId id="405"/>
            <p14:sldId id="345"/>
            <p14:sldId id="384"/>
            <p14:sldId id="299"/>
            <p14:sldId id="298"/>
            <p14:sldId id="346"/>
            <p14:sldId id="385"/>
            <p14:sldId id="311"/>
            <p14:sldId id="300"/>
            <p14:sldId id="347"/>
            <p14:sldId id="386"/>
            <p14:sldId id="310"/>
            <p14:sldId id="301"/>
            <p14:sldId id="348"/>
            <p14:sldId id="387"/>
            <p14:sldId id="42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41C086-9254-4AA1-BEA9-26DE7E2DACB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0EFB8E-F0E3-4395-841E-6EC293651E2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The part of speech indicates how a word functions in meaning as well as grammatically within the sentence.</a:t>
          </a:r>
        </a:p>
      </dgm:t>
    </dgm:pt>
    <dgm:pt modelId="{95A1215C-0ED4-40F8-933B-524035244A1D}" type="parTrans" cxnId="{61462B30-E850-4B56-A60E-6C299B8ED486}">
      <dgm:prSet/>
      <dgm:spPr/>
      <dgm:t>
        <a:bodyPr/>
        <a:lstStyle/>
        <a:p>
          <a:endParaRPr lang="en-US"/>
        </a:p>
      </dgm:t>
    </dgm:pt>
    <dgm:pt modelId="{2337DECE-AB8F-4554-8AFD-A3F85A1C2419}" type="sibTrans" cxnId="{61462B30-E850-4B56-A60E-6C299B8ED486}">
      <dgm:prSet/>
      <dgm:spPr/>
      <dgm:t>
        <a:bodyPr/>
        <a:lstStyle/>
        <a:p>
          <a:endParaRPr lang="en-US"/>
        </a:p>
      </dgm:t>
    </dgm:pt>
    <dgm:pt modelId="{563385A4-9368-4B99-95A7-10FF82731D6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An individual word can function as more than one part of speech when used in different circumstances.</a:t>
          </a:r>
        </a:p>
      </dgm:t>
    </dgm:pt>
    <dgm:pt modelId="{13624037-35D5-43D9-B8E5-42E89B6C9756}" type="parTrans" cxnId="{33EF5E71-A415-4B09-A3B0-74810F31A372}">
      <dgm:prSet/>
      <dgm:spPr/>
      <dgm:t>
        <a:bodyPr/>
        <a:lstStyle/>
        <a:p>
          <a:endParaRPr lang="en-US"/>
        </a:p>
      </dgm:t>
    </dgm:pt>
    <dgm:pt modelId="{9FB27379-C769-4508-81B7-9F2764D7847A}" type="sibTrans" cxnId="{33EF5E71-A415-4B09-A3B0-74810F31A372}">
      <dgm:prSet/>
      <dgm:spPr/>
      <dgm:t>
        <a:bodyPr/>
        <a:lstStyle/>
        <a:p>
          <a:endParaRPr lang="en-US"/>
        </a:p>
      </dgm:t>
    </dgm:pt>
    <dgm:pt modelId="{C0D599E0-3930-442A-93AA-1E904E85BE9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It is important to understand that every word in a sentence has a job to do, or a role in the sentence.  </a:t>
          </a:r>
        </a:p>
      </dgm:t>
    </dgm:pt>
    <dgm:pt modelId="{7B8C4D55-ACB2-436F-975A-D693734A0951}" type="parTrans" cxnId="{48AF3745-9974-4077-9BAC-8CAB3C34F3AE}">
      <dgm:prSet/>
      <dgm:spPr/>
      <dgm:t>
        <a:bodyPr/>
        <a:lstStyle/>
        <a:p>
          <a:endParaRPr lang="en-US"/>
        </a:p>
      </dgm:t>
    </dgm:pt>
    <dgm:pt modelId="{4FA181DF-02B2-4107-A3D5-F6578F20D87F}" type="sibTrans" cxnId="{48AF3745-9974-4077-9BAC-8CAB3C34F3AE}">
      <dgm:prSet/>
      <dgm:spPr/>
      <dgm:t>
        <a:bodyPr/>
        <a:lstStyle/>
        <a:p>
          <a:endParaRPr lang="en-US"/>
        </a:p>
      </dgm:t>
    </dgm:pt>
    <dgm:pt modelId="{506194A3-98D4-4C7A-B483-4E6F8768A7B7}" type="pres">
      <dgm:prSet presAssocID="{4141C086-9254-4AA1-BEA9-26DE7E2DACB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FF6C4B-1E5A-4180-BE8C-347A975B11A0}" type="pres">
      <dgm:prSet presAssocID="{550EFB8E-F0E3-4395-841E-6EC293651E29}" presName="compNode" presStyleCnt="0"/>
      <dgm:spPr/>
    </dgm:pt>
    <dgm:pt modelId="{81B0D45D-9BB3-497A-A4B1-52A904F9D495}" type="pres">
      <dgm:prSet presAssocID="{550EFB8E-F0E3-4395-841E-6EC293651E29}" presName="bgRect" presStyleLbl="bgShp" presStyleIdx="0" presStyleCnt="3"/>
      <dgm:spPr/>
    </dgm:pt>
    <dgm:pt modelId="{3E4E011D-EC59-4C96-8217-14A004B4B8C8}" type="pres">
      <dgm:prSet presAssocID="{550EFB8E-F0E3-4395-841E-6EC293651E29}" presName="iconRect" presStyleLbl="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29B2D575-00F8-497B-B20F-7CAB95E06491}" type="pres">
      <dgm:prSet presAssocID="{550EFB8E-F0E3-4395-841E-6EC293651E29}" presName="spaceRect" presStyleCnt="0"/>
      <dgm:spPr/>
    </dgm:pt>
    <dgm:pt modelId="{F130C0D4-0CD4-4714-9E76-B752A22E0721}" type="pres">
      <dgm:prSet presAssocID="{550EFB8E-F0E3-4395-841E-6EC293651E29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D284E85-EEA4-469A-8829-0B649A67B798}" type="pres">
      <dgm:prSet presAssocID="{2337DECE-AB8F-4554-8AFD-A3F85A1C2419}" presName="sibTrans" presStyleCnt="0"/>
      <dgm:spPr/>
    </dgm:pt>
    <dgm:pt modelId="{85FD1F44-B5D6-4D50-9810-928A54F117F8}" type="pres">
      <dgm:prSet presAssocID="{563385A4-9368-4B99-95A7-10FF82731D66}" presName="compNode" presStyleCnt="0"/>
      <dgm:spPr/>
    </dgm:pt>
    <dgm:pt modelId="{45B7D95C-370E-428D-AED1-3D4861D732FD}" type="pres">
      <dgm:prSet presAssocID="{563385A4-9368-4B99-95A7-10FF82731D66}" presName="bgRect" presStyleLbl="bgShp" presStyleIdx="1" presStyleCnt="3"/>
      <dgm:spPr/>
    </dgm:pt>
    <dgm:pt modelId="{CBFE9912-03B4-4FA7-9BED-F558F4C3DB8F}" type="pres">
      <dgm:prSet presAssocID="{563385A4-9368-4B99-95A7-10FF82731D66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af"/>
        </a:ext>
      </dgm:extLst>
    </dgm:pt>
    <dgm:pt modelId="{BF6A9764-BC2C-4423-880D-B296425BF882}" type="pres">
      <dgm:prSet presAssocID="{563385A4-9368-4B99-95A7-10FF82731D66}" presName="spaceRect" presStyleCnt="0"/>
      <dgm:spPr/>
    </dgm:pt>
    <dgm:pt modelId="{5B6C75A7-A8D0-4527-B65A-CB473F952A68}" type="pres">
      <dgm:prSet presAssocID="{563385A4-9368-4B99-95A7-10FF82731D66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2B8635EC-3FAD-4B63-AFFB-C649546575BC}" type="pres">
      <dgm:prSet presAssocID="{9FB27379-C769-4508-81B7-9F2764D7847A}" presName="sibTrans" presStyleCnt="0"/>
      <dgm:spPr/>
    </dgm:pt>
    <dgm:pt modelId="{4BBB574F-ECCB-4C8E-9A88-04D90919AAD3}" type="pres">
      <dgm:prSet presAssocID="{C0D599E0-3930-442A-93AA-1E904E85BE9D}" presName="compNode" presStyleCnt="0"/>
      <dgm:spPr/>
    </dgm:pt>
    <dgm:pt modelId="{71DF3A4E-9417-471B-BE81-BCC227D61F81}" type="pres">
      <dgm:prSet presAssocID="{C0D599E0-3930-442A-93AA-1E904E85BE9D}" presName="bgRect" presStyleLbl="bgShp" presStyleIdx="2" presStyleCnt="3"/>
      <dgm:spPr/>
    </dgm:pt>
    <dgm:pt modelId="{D0C3563F-CD62-44B5-9272-B3753EDB16C8}" type="pres">
      <dgm:prSet presAssocID="{C0D599E0-3930-442A-93AA-1E904E85BE9D}" presName="iconRect" presStyleLbl="node1" presStyleIdx="2" presStyleCnt="3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20388B13-1CDC-49E1-9968-251D5C912418}" type="pres">
      <dgm:prSet presAssocID="{C0D599E0-3930-442A-93AA-1E904E85BE9D}" presName="spaceRect" presStyleCnt="0"/>
      <dgm:spPr/>
    </dgm:pt>
    <dgm:pt modelId="{FD0B2209-5560-4A63-9FD4-122A17A54383}" type="pres">
      <dgm:prSet presAssocID="{C0D599E0-3930-442A-93AA-1E904E85BE9D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3EF5E71-A415-4B09-A3B0-74810F31A372}" srcId="{4141C086-9254-4AA1-BEA9-26DE7E2DACBE}" destId="{563385A4-9368-4B99-95A7-10FF82731D66}" srcOrd="1" destOrd="0" parTransId="{13624037-35D5-43D9-B8E5-42E89B6C9756}" sibTransId="{9FB27379-C769-4508-81B7-9F2764D7847A}"/>
    <dgm:cxn modelId="{A7D1536D-69ED-4ED5-801B-0B88C0FB3BEF}" type="presOf" srcId="{550EFB8E-F0E3-4395-841E-6EC293651E29}" destId="{F130C0D4-0CD4-4714-9E76-B752A22E0721}" srcOrd="0" destOrd="0" presId="urn:microsoft.com/office/officeart/2018/2/layout/IconVerticalSolidList"/>
    <dgm:cxn modelId="{429E81DB-3467-4445-A564-0F7254D85923}" type="presOf" srcId="{563385A4-9368-4B99-95A7-10FF82731D66}" destId="{5B6C75A7-A8D0-4527-B65A-CB473F952A68}" srcOrd="0" destOrd="0" presId="urn:microsoft.com/office/officeart/2018/2/layout/IconVerticalSolidList"/>
    <dgm:cxn modelId="{0A4B4979-89E5-43F2-9A7F-9C501A80E2B7}" type="presOf" srcId="{4141C086-9254-4AA1-BEA9-26DE7E2DACBE}" destId="{506194A3-98D4-4C7A-B483-4E6F8768A7B7}" srcOrd="0" destOrd="0" presId="urn:microsoft.com/office/officeart/2018/2/layout/IconVerticalSolidList"/>
    <dgm:cxn modelId="{61462B30-E850-4B56-A60E-6C299B8ED486}" srcId="{4141C086-9254-4AA1-BEA9-26DE7E2DACBE}" destId="{550EFB8E-F0E3-4395-841E-6EC293651E29}" srcOrd="0" destOrd="0" parTransId="{95A1215C-0ED4-40F8-933B-524035244A1D}" sibTransId="{2337DECE-AB8F-4554-8AFD-A3F85A1C2419}"/>
    <dgm:cxn modelId="{A12541E7-8767-4322-B81D-AF5C0C07A8A9}" type="presOf" srcId="{C0D599E0-3930-442A-93AA-1E904E85BE9D}" destId="{FD0B2209-5560-4A63-9FD4-122A17A54383}" srcOrd="0" destOrd="0" presId="urn:microsoft.com/office/officeart/2018/2/layout/IconVerticalSolidList"/>
    <dgm:cxn modelId="{48AF3745-9974-4077-9BAC-8CAB3C34F3AE}" srcId="{4141C086-9254-4AA1-BEA9-26DE7E2DACBE}" destId="{C0D599E0-3930-442A-93AA-1E904E85BE9D}" srcOrd="2" destOrd="0" parTransId="{7B8C4D55-ACB2-436F-975A-D693734A0951}" sibTransId="{4FA181DF-02B2-4107-A3D5-F6578F20D87F}"/>
    <dgm:cxn modelId="{50554D16-C337-4CEE-9210-ECB974E64835}" type="presParOf" srcId="{506194A3-98D4-4C7A-B483-4E6F8768A7B7}" destId="{E6FF6C4B-1E5A-4180-BE8C-347A975B11A0}" srcOrd="0" destOrd="0" presId="urn:microsoft.com/office/officeart/2018/2/layout/IconVerticalSolidList"/>
    <dgm:cxn modelId="{8A7CDE87-AE1D-4F6C-8333-3F4BAF2039D8}" type="presParOf" srcId="{E6FF6C4B-1E5A-4180-BE8C-347A975B11A0}" destId="{81B0D45D-9BB3-497A-A4B1-52A904F9D495}" srcOrd="0" destOrd="0" presId="urn:microsoft.com/office/officeart/2018/2/layout/IconVerticalSolidList"/>
    <dgm:cxn modelId="{D3015ADF-727E-4DE8-BA3D-7635F6F3BDC5}" type="presParOf" srcId="{E6FF6C4B-1E5A-4180-BE8C-347A975B11A0}" destId="{3E4E011D-EC59-4C96-8217-14A004B4B8C8}" srcOrd="1" destOrd="0" presId="urn:microsoft.com/office/officeart/2018/2/layout/IconVerticalSolidList"/>
    <dgm:cxn modelId="{F9706E0E-32CD-41AB-BB55-08D8E02801CE}" type="presParOf" srcId="{E6FF6C4B-1E5A-4180-BE8C-347A975B11A0}" destId="{29B2D575-00F8-497B-B20F-7CAB95E06491}" srcOrd="2" destOrd="0" presId="urn:microsoft.com/office/officeart/2018/2/layout/IconVerticalSolidList"/>
    <dgm:cxn modelId="{7B6D8C17-3BD0-4612-9547-A0C0738F3352}" type="presParOf" srcId="{E6FF6C4B-1E5A-4180-BE8C-347A975B11A0}" destId="{F130C0D4-0CD4-4714-9E76-B752A22E0721}" srcOrd="3" destOrd="0" presId="urn:microsoft.com/office/officeart/2018/2/layout/IconVerticalSolidList"/>
    <dgm:cxn modelId="{8D2DFC6D-743F-42E9-B93E-E7539C187D0E}" type="presParOf" srcId="{506194A3-98D4-4C7A-B483-4E6F8768A7B7}" destId="{CD284E85-EEA4-469A-8829-0B649A67B798}" srcOrd="1" destOrd="0" presId="urn:microsoft.com/office/officeart/2018/2/layout/IconVerticalSolidList"/>
    <dgm:cxn modelId="{9AD90E4E-6622-40E3-9310-1115D5575A3F}" type="presParOf" srcId="{506194A3-98D4-4C7A-B483-4E6F8768A7B7}" destId="{85FD1F44-B5D6-4D50-9810-928A54F117F8}" srcOrd="2" destOrd="0" presId="urn:microsoft.com/office/officeart/2018/2/layout/IconVerticalSolidList"/>
    <dgm:cxn modelId="{0202FF21-3389-4E3F-A02C-47F3C5A843B9}" type="presParOf" srcId="{85FD1F44-B5D6-4D50-9810-928A54F117F8}" destId="{45B7D95C-370E-428D-AED1-3D4861D732FD}" srcOrd="0" destOrd="0" presId="urn:microsoft.com/office/officeart/2018/2/layout/IconVerticalSolidList"/>
    <dgm:cxn modelId="{E637D2D5-CC62-4BC9-9D1F-DA9943D08BD7}" type="presParOf" srcId="{85FD1F44-B5D6-4D50-9810-928A54F117F8}" destId="{CBFE9912-03B4-4FA7-9BED-F558F4C3DB8F}" srcOrd="1" destOrd="0" presId="urn:microsoft.com/office/officeart/2018/2/layout/IconVerticalSolidList"/>
    <dgm:cxn modelId="{B7196146-FBB3-474A-A867-95FE84C3FE41}" type="presParOf" srcId="{85FD1F44-B5D6-4D50-9810-928A54F117F8}" destId="{BF6A9764-BC2C-4423-880D-B296425BF882}" srcOrd="2" destOrd="0" presId="urn:microsoft.com/office/officeart/2018/2/layout/IconVerticalSolidList"/>
    <dgm:cxn modelId="{5699713C-8A35-4B11-9B83-0680A7143558}" type="presParOf" srcId="{85FD1F44-B5D6-4D50-9810-928A54F117F8}" destId="{5B6C75A7-A8D0-4527-B65A-CB473F952A68}" srcOrd="3" destOrd="0" presId="urn:microsoft.com/office/officeart/2018/2/layout/IconVerticalSolidList"/>
    <dgm:cxn modelId="{80DD6112-B48E-4EDE-BAC4-56DAEDFF39B7}" type="presParOf" srcId="{506194A3-98D4-4C7A-B483-4E6F8768A7B7}" destId="{2B8635EC-3FAD-4B63-AFFB-C649546575BC}" srcOrd="3" destOrd="0" presId="urn:microsoft.com/office/officeart/2018/2/layout/IconVerticalSolidList"/>
    <dgm:cxn modelId="{0E02549F-9CE7-4BD2-AB65-A0550DEFBEFF}" type="presParOf" srcId="{506194A3-98D4-4C7A-B483-4E6F8768A7B7}" destId="{4BBB574F-ECCB-4C8E-9A88-04D90919AAD3}" srcOrd="4" destOrd="0" presId="urn:microsoft.com/office/officeart/2018/2/layout/IconVerticalSolidList"/>
    <dgm:cxn modelId="{83B47119-6E20-4AD2-9867-2E63F83DA4E2}" type="presParOf" srcId="{4BBB574F-ECCB-4C8E-9A88-04D90919AAD3}" destId="{71DF3A4E-9417-471B-BE81-BCC227D61F81}" srcOrd="0" destOrd="0" presId="urn:microsoft.com/office/officeart/2018/2/layout/IconVerticalSolidList"/>
    <dgm:cxn modelId="{5C535E81-9542-471D-9A31-B2A9ECC605A4}" type="presParOf" srcId="{4BBB574F-ECCB-4C8E-9A88-04D90919AAD3}" destId="{D0C3563F-CD62-44B5-9272-B3753EDB16C8}" srcOrd="1" destOrd="0" presId="urn:microsoft.com/office/officeart/2018/2/layout/IconVerticalSolidList"/>
    <dgm:cxn modelId="{C0CA34D8-D8B8-4478-901C-45E23E8B7F6E}" type="presParOf" srcId="{4BBB574F-ECCB-4C8E-9A88-04D90919AAD3}" destId="{20388B13-1CDC-49E1-9968-251D5C912418}" srcOrd="2" destOrd="0" presId="urn:microsoft.com/office/officeart/2018/2/layout/IconVerticalSolidList"/>
    <dgm:cxn modelId="{29106F3C-BE79-41A5-B760-40E832B4C60D}" type="presParOf" srcId="{4BBB574F-ECCB-4C8E-9A88-04D90919AAD3}" destId="{FD0B2209-5560-4A63-9FD4-122A17A5438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E9162E-3F84-4AF5-AEAA-6F626B5F7757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B579928-C389-480C-9B05-685F1627F702}">
      <dgm:prSet/>
      <dgm:spPr/>
      <dgm:t>
        <a:bodyPr/>
        <a:lstStyle/>
        <a:p>
          <a:r>
            <a:rPr lang="en-US"/>
            <a:t>Which of the following is not a part of speech ?</a:t>
          </a:r>
        </a:p>
      </dgm:t>
    </dgm:pt>
    <dgm:pt modelId="{3864F67F-D5BC-468E-B723-75AD94F044C4}" type="parTrans" cxnId="{C549F822-6C29-4CDA-AD2E-F2BBE6ADC514}">
      <dgm:prSet/>
      <dgm:spPr/>
      <dgm:t>
        <a:bodyPr/>
        <a:lstStyle/>
        <a:p>
          <a:endParaRPr lang="en-US"/>
        </a:p>
      </dgm:t>
    </dgm:pt>
    <dgm:pt modelId="{17E3071C-32F4-443E-A95C-ECAB30D7C2FC}" type="sibTrans" cxnId="{C549F822-6C29-4CDA-AD2E-F2BBE6ADC514}">
      <dgm:prSet/>
      <dgm:spPr/>
      <dgm:t>
        <a:bodyPr/>
        <a:lstStyle/>
        <a:p>
          <a:endParaRPr lang="en-US"/>
        </a:p>
      </dgm:t>
    </dgm:pt>
    <dgm:pt modelId="{25B11A14-FD96-4D7F-8B58-AE592762D78F}">
      <dgm:prSet/>
      <dgm:spPr/>
      <dgm:t>
        <a:bodyPr/>
        <a:lstStyle/>
        <a:p>
          <a:r>
            <a:rPr lang="en-US"/>
            <a:t>Interjection</a:t>
          </a:r>
        </a:p>
      </dgm:t>
    </dgm:pt>
    <dgm:pt modelId="{88CE8EF6-EDC2-4F96-A224-16901E2EE7B5}" type="parTrans" cxnId="{020B3E77-D219-427D-8D75-C099341C6A89}">
      <dgm:prSet/>
      <dgm:spPr/>
      <dgm:t>
        <a:bodyPr/>
        <a:lstStyle/>
        <a:p>
          <a:endParaRPr lang="en-US"/>
        </a:p>
      </dgm:t>
    </dgm:pt>
    <dgm:pt modelId="{F9A59A2F-95E6-4695-BE8C-2BCE195F5266}" type="sibTrans" cxnId="{020B3E77-D219-427D-8D75-C099341C6A89}">
      <dgm:prSet/>
      <dgm:spPr/>
      <dgm:t>
        <a:bodyPr/>
        <a:lstStyle/>
        <a:p>
          <a:endParaRPr lang="en-US"/>
        </a:p>
      </dgm:t>
    </dgm:pt>
    <dgm:pt modelId="{219154F4-E5ED-4716-83E7-4CAFD83F42A8}">
      <dgm:prSet/>
      <dgm:spPr/>
      <dgm:t>
        <a:bodyPr/>
        <a:lstStyle/>
        <a:p>
          <a:r>
            <a:rPr lang="en-US"/>
            <a:t>Adverb</a:t>
          </a:r>
        </a:p>
      </dgm:t>
    </dgm:pt>
    <dgm:pt modelId="{73B72091-F24D-42EB-B47C-9C64BF03DC92}" type="parTrans" cxnId="{6699A77B-6898-42AA-A411-C8C50F50A4D2}">
      <dgm:prSet/>
      <dgm:spPr/>
      <dgm:t>
        <a:bodyPr/>
        <a:lstStyle/>
        <a:p>
          <a:endParaRPr lang="en-US"/>
        </a:p>
      </dgm:t>
    </dgm:pt>
    <dgm:pt modelId="{3998B82B-557E-4AF6-AB82-9B5B14393FB9}" type="sibTrans" cxnId="{6699A77B-6898-42AA-A411-C8C50F50A4D2}">
      <dgm:prSet/>
      <dgm:spPr/>
      <dgm:t>
        <a:bodyPr/>
        <a:lstStyle/>
        <a:p>
          <a:endParaRPr lang="en-US"/>
        </a:p>
      </dgm:t>
    </dgm:pt>
    <dgm:pt modelId="{2F3EF990-5224-416A-9A66-591D764E262B}">
      <dgm:prSet/>
      <dgm:spPr/>
      <dgm:t>
        <a:bodyPr/>
        <a:lstStyle/>
        <a:p>
          <a:r>
            <a:rPr lang="en-US"/>
            <a:t>Clause</a:t>
          </a:r>
        </a:p>
      </dgm:t>
    </dgm:pt>
    <dgm:pt modelId="{9ABF312A-B590-4097-AFE0-0BF2C2EDD806}" type="parTrans" cxnId="{67C4100A-E60D-40B6-BA98-5A84E92E2DBD}">
      <dgm:prSet/>
      <dgm:spPr/>
      <dgm:t>
        <a:bodyPr/>
        <a:lstStyle/>
        <a:p>
          <a:endParaRPr lang="en-US"/>
        </a:p>
      </dgm:t>
    </dgm:pt>
    <dgm:pt modelId="{1DA81739-C1F0-47DF-88AA-B03B6F3595A3}" type="sibTrans" cxnId="{67C4100A-E60D-40B6-BA98-5A84E92E2DBD}">
      <dgm:prSet/>
      <dgm:spPr/>
      <dgm:t>
        <a:bodyPr/>
        <a:lstStyle/>
        <a:p>
          <a:endParaRPr lang="en-US"/>
        </a:p>
      </dgm:t>
    </dgm:pt>
    <dgm:pt modelId="{2C47F596-B497-4EDB-924A-32D6CAF209F0}">
      <dgm:prSet/>
      <dgm:spPr/>
      <dgm:t>
        <a:bodyPr/>
        <a:lstStyle/>
        <a:p>
          <a:r>
            <a:rPr lang="en-US"/>
            <a:t>Adjective</a:t>
          </a:r>
        </a:p>
      </dgm:t>
    </dgm:pt>
    <dgm:pt modelId="{A3DE310C-5B48-422C-82EE-856C70B4EE46}" type="parTrans" cxnId="{622495E8-740C-4A8C-843C-569F070AA63F}">
      <dgm:prSet/>
      <dgm:spPr/>
      <dgm:t>
        <a:bodyPr/>
        <a:lstStyle/>
        <a:p>
          <a:endParaRPr lang="en-US"/>
        </a:p>
      </dgm:t>
    </dgm:pt>
    <dgm:pt modelId="{79D7AF83-6911-4F84-96B5-3EB70D2AC43C}" type="sibTrans" cxnId="{622495E8-740C-4A8C-843C-569F070AA63F}">
      <dgm:prSet/>
      <dgm:spPr/>
      <dgm:t>
        <a:bodyPr/>
        <a:lstStyle/>
        <a:p>
          <a:endParaRPr lang="en-US"/>
        </a:p>
      </dgm:t>
    </dgm:pt>
    <dgm:pt modelId="{18A4E324-02EE-4B37-8FE2-7BCD83699EEF}" type="pres">
      <dgm:prSet presAssocID="{83E9162E-3F84-4AF5-AEAA-6F626B5F775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D0A80B-B5B3-4C87-B806-6A630B52AFBD}" type="pres">
      <dgm:prSet presAssocID="{EB579928-C389-480C-9B05-685F1627F70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CCA4B-E9F4-473B-B886-FE4775490F31}" type="pres">
      <dgm:prSet presAssocID="{EB579928-C389-480C-9B05-685F1627F70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49F822-6C29-4CDA-AD2E-F2BBE6ADC514}" srcId="{83E9162E-3F84-4AF5-AEAA-6F626B5F7757}" destId="{EB579928-C389-480C-9B05-685F1627F702}" srcOrd="0" destOrd="0" parTransId="{3864F67F-D5BC-468E-B723-75AD94F044C4}" sibTransId="{17E3071C-32F4-443E-A95C-ECAB30D7C2FC}"/>
    <dgm:cxn modelId="{597DEFB8-6853-422A-9C04-ED0137E2E594}" type="presOf" srcId="{25B11A14-FD96-4D7F-8B58-AE592762D78F}" destId="{947CCA4B-E9F4-473B-B886-FE4775490F31}" srcOrd="0" destOrd="0" presId="urn:microsoft.com/office/officeart/2005/8/layout/vList2"/>
    <dgm:cxn modelId="{4D98BD6C-4F71-4468-AD8B-2C09B27242EE}" type="presOf" srcId="{2F3EF990-5224-416A-9A66-591D764E262B}" destId="{947CCA4B-E9F4-473B-B886-FE4775490F31}" srcOrd="0" destOrd="2" presId="urn:microsoft.com/office/officeart/2005/8/layout/vList2"/>
    <dgm:cxn modelId="{020B3E77-D219-427D-8D75-C099341C6A89}" srcId="{EB579928-C389-480C-9B05-685F1627F702}" destId="{25B11A14-FD96-4D7F-8B58-AE592762D78F}" srcOrd="0" destOrd="0" parTransId="{88CE8EF6-EDC2-4F96-A224-16901E2EE7B5}" sibTransId="{F9A59A2F-95E6-4695-BE8C-2BCE195F5266}"/>
    <dgm:cxn modelId="{258047FB-7AAF-49A4-A47E-047C7DCF49A1}" type="presOf" srcId="{2C47F596-B497-4EDB-924A-32D6CAF209F0}" destId="{947CCA4B-E9F4-473B-B886-FE4775490F31}" srcOrd="0" destOrd="3" presId="urn:microsoft.com/office/officeart/2005/8/layout/vList2"/>
    <dgm:cxn modelId="{D878228A-7DF2-45FB-A42C-C5E9E90674C4}" type="presOf" srcId="{219154F4-E5ED-4716-83E7-4CAFD83F42A8}" destId="{947CCA4B-E9F4-473B-B886-FE4775490F31}" srcOrd="0" destOrd="1" presId="urn:microsoft.com/office/officeart/2005/8/layout/vList2"/>
    <dgm:cxn modelId="{885AB3AF-21FB-45DB-BE6F-32A0E72A50FD}" type="presOf" srcId="{EB579928-C389-480C-9B05-685F1627F702}" destId="{14D0A80B-B5B3-4C87-B806-6A630B52AFBD}" srcOrd="0" destOrd="0" presId="urn:microsoft.com/office/officeart/2005/8/layout/vList2"/>
    <dgm:cxn modelId="{67C4100A-E60D-40B6-BA98-5A84E92E2DBD}" srcId="{EB579928-C389-480C-9B05-685F1627F702}" destId="{2F3EF990-5224-416A-9A66-591D764E262B}" srcOrd="2" destOrd="0" parTransId="{9ABF312A-B590-4097-AFE0-0BF2C2EDD806}" sibTransId="{1DA81739-C1F0-47DF-88AA-B03B6F3595A3}"/>
    <dgm:cxn modelId="{6699A77B-6898-42AA-A411-C8C50F50A4D2}" srcId="{EB579928-C389-480C-9B05-685F1627F702}" destId="{219154F4-E5ED-4716-83E7-4CAFD83F42A8}" srcOrd="1" destOrd="0" parTransId="{73B72091-F24D-42EB-B47C-9C64BF03DC92}" sibTransId="{3998B82B-557E-4AF6-AB82-9B5B14393FB9}"/>
    <dgm:cxn modelId="{8AABB66C-15A2-4B09-95E6-F1E178D338FB}" type="presOf" srcId="{83E9162E-3F84-4AF5-AEAA-6F626B5F7757}" destId="{18A4E324-02EE-4B37-8FE2-7BCD83699EEF}" srcOrd="0" destOrd="0" presId="urn:microsoft.com/office/officeart/2005/8/layout/vList2"/>
    <dgm:cxn modelId="{622495E8-740C-4A8C-843C-569F070AA63F}" srcId="{EB579928-C389-480C-9B05-685F1627F702}" destId="{2C47F596-B497-4EDB-924A-32D6CAF209F0}" srcOrd="3" destOrd="0" parTransId="{A3DE310C-5B48-422C-82EE-856C70B4EE46}" sibTransId="{79D7AF83-6911-4F84-96B5-3EB70D2AC43C}"/>
    <dgm:cxn modelId="{4702E988-24B3-432F-AAAD-CED79B0F7BDB}" type="presParOf" srcId="{18A4E324-02EE-4B37-8FE2-7BCD83699EEF}" destId="{14D0A80B-B5B3-4C87-B806-6A630B52AFBD}" srcOrd="0" destOrd="0" presId="urn:microsoft.com/office/officeart/2005/8/layout/vList2"/>
    <dgm:cxn modelId="{7D52600A-3D27-4E1A-B9C1-4FD59218B2A2}" type="presParOf" srcId="{18A4E324-02EE-4B37-8FE2-7BCD83699EEF}" destId="{947CCA4B-E9F4-473B-B886-FE4775490F3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0D45D-9BB3-497A-A4B1-52A904F9D495}">
      <dsp:nvSpPr>
        <dsp:cNvPr id="0" name=""/>
        <dsp:cNvSpPr/>
      </dsp:nvSpPr>
      <dsp:spPr>
        <a:xfrm>
          <a:off x="0" y="3869"/>
          <a:ext cx="4352639" cy="12749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4E011D-EC59-4C96-8217-14A004B4B8C8}">
      <dsp:nvSpPr>
        <dsp:cNvPr id="0" name=""/>
        <dsp:cNvSpPr/>
      </dsp:nvSpPr>
      <dsp:spPr>
        <a:xfrm>
          <a:off x="385660" y="290724"/>
          <a:ext cx="701887" cy="70120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30C0D4-0CD4-4714-9E76-B752A22E0721}">
      <dsp:nvSpPr>
        <dsp:cNvPr id="0" name=""/>
        <dsp:cNvSpPr/>
      </dsp:nvSpPr>
      <dsp:spPr>
        <a:xfrm>
          <a:off x="1473208" y="3869"/>
          <a:ext cx="2782208" cy="1276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060" tIns="135060" rIns="135060" bIns="1350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The part of speech indicates how a word functions in meaning as well as grammatically within the sentence.</a:t>
          </a:r>
        </a:p>
      </dsp:txBody>
      <dsp:txXfrm>
        <a:off x="1473208" y="3869"/>
        <a:ext cx="2782208" cy="1276158"/>
      </dsp:txXfrm>
    </dsp:sp>
    <dsp:sp modelId="{45B7D95C-370E-428D-AED1-3D4861D732FD}">
      <dsp:nvSpPr>
        <dsp:cNvPr id="0" name=""/>
        <dsp:cNvSpPr/>
      </dsp:nvSpPr>
      <dsp:spPr>
        <a:xfrm>
          <a:off x="0" y="1571720"/>
          <a:ext cx="4352639" cy="12749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FE9912-03B4-4FA7-9BED-F558F4C3DB8F}">
      <dsp:nvSpPr>
        <dsp:cNvPr id="0" name=""/>
        <dsp:cNvSpPr/>
      </dsp:nvSpPr>
      <dsp:spPr>
        <a:xfrm>
          <a:off x="385660" y="1858576"/>
          <a:ext cx="701887" cy="70120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C75A7-A8D0-4527-B65A-CB473F952A68}">
      <dsp:nvSpPr>
        <dsp:cNvPr id="0" name=""/>
        <dsp:cNvSpPr/>
      </dsp:nvSpPr>
      <dsp:spPr>
        <a:xfrm>
          <a:off x="1473208" y="1571720"/>
          <a:ext cx="2782208" cy="1276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060" tIns="135060" rIns="135060" bIns="13506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An individual word can function as more than one part of speech when used in different circumstances.</a:t>
          </a:r>
        </a:p>
      </dsp:txBody>
      <dsp:txXfrm>
        <a:off x="1473208" y="1571720"/>
        <a:ext cx="2782208" cy="1276158"/>
      </dsp:txXfrm>
    </dsp:sp>
    <dsp:sp modelId="{71DF3A4E-9417-471B-BE81-BCC227D61F81}">
      <dsp:nvSpPr>
        <dsp:cNvPr id="0" name=""/>
        <dsp:cNvSpPr/>
      </dsp:nvSpPr>
      <dsp:spPr>
        <a:xfrm>
          <a:off x="0" y="3139572"/>
          <a:ext cx="4352639" cy="12749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C3563F-CD62-44B5-9272-B3753EDB16C8}">
      <dsp:nvSpPr>
        <dsp:cNvPr id="0" name=""/>
        <dsp:cNvSpPr/>
      </dsp:nvSpPr>
      <dsp:spPr>
        <a:xfrm>
          <a:off x="385660" y="3426427"/>
          <a:ext cx="701887" cy="70120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0B2209-5560-4A63-9FD4-122A17A54383}">
      <dsp:nvSpPr>
        <dsp:cNvPr id="0" name=""/>
        <dsp:cNvSpPr/>
      </dsp:nvSpPr>
      <dsp:spPr>
        <a:xfrm>
          <a:off x="1473208" y="3139572"/>
          <a:ext cx="2782208" cy="1276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060" tIns="135060" rIns="135060" bIns="135060" numCol="1" spcCol="1270" anchor="ctr" anchorCtr="0">
          <a:noAutofit/>
        </a:bodyPr>
        <a:lstStyle/>
        <a:p>
          <a:pPr lvl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It is important to understand that every word in a sentence has a job to do, or a role in the sentence.  </a:t>
          </a:r>
        </a:p>
      </dsp:txBody>
      <dsp:txXfrm>
        <a:off x="1473208" y="3139572"/>
        <a:ext cx="2782208" cy="12761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0A80B-B5B3-4C87-B806-6A630B52AFBD}">
      <dsp:nvSpPr>
        <dsp:cNvPr id="0" name=""/>
        <dsp:cNvSpPr/>
      </dsp:nvSpPr>
      <dsp:spPr>
        <a:xfrm>
          <a:off x="0" y="348228"/>
          <a:ext cx="4435656" cy="2316599"/>
        </a:xfrm>
        <a:prstGeom prst="roundRect">
          <a:avLst/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/>
            <a:t>Which of the following is not a part of speech ?</a:t>
          </a:r>
        </a:p>
      </dsp:txBody>
      <dsp:txXfrm>
        <a:off x="113087" y="461315"/>
        <a:ext cx="4209482" cy="2090425"/>
      </dsp:txXfrm>
    </dsp:sp>
    <dsp:sp modelId="{947CCA4B-E9F4-473B-B886-FE4775490F31}">
      <dsp:nvSpPr>
        <dsp:cNvPr id="0" name=""/>
        <dsp:cNvSpPr/>
      </dsp:nvSpPr>
      <dsp:spPr>
        <a:xfrm>
          <a:off x="0" y="2664828"/>
          <a:ext cx="4435656" cy="2235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832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500" kern="1200"/>
            <a:t>Interjection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500" kern="1200"/>
            <a:t>Adverb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500" kern="1200"/>
            <a:t>Clause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500" kern="1200"/>
            <a:t>Adjective</a:t>
          </a:r>
        </a:p>
      </dsp:txBody>
      <dsp:txXfrm>
        <a:off x="0" y="2664828"/>
        <a:ext cx="4435656" cy="2235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CE1A4-BF3B-4A2F-875C-92603DF9392A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C01DA-D723-4FD3-AD1B-D994BD366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71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C01DA-D723-4FD3-AD1B-D994BD366D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87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2FAA6D4F-383C-42F8-B33D-05AEB8A2835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97CE4A89-9948-45FC-8550-BDC61EA4737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480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6D4F-383C-42F8-B33D-05AEB8A2835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A89-9948-45FC-8550-BDC61EA4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77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6D4F-383C-42F8-B33D-05AEB8A2835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A89-9948-45FC-8550-BDC61EA4737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198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6D4F-383C-42F8-B33D-05AEB8A2835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A89-9948-45FC-8550-BDC61EA4737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251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6D4F-383C-42F8-B33D-05AEB8A2835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A89-9948-45FC-8550-BDC61EA4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22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6D4F-383C-42F8-B33D-05AEB8A2835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A89-9948-45FC-8550-BDC61EA4737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313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6D4F-383C-42F8-B33D-05AEB8A2835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A89-9948-45FC-8550-BDC61EA4737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696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6D4F-383C-42F8-B33D-05AEB8A2835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A89-9948-45FC-8550-BDC61EA4737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276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6D4F-383C-42F8-B33D-05AEB8A2835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A89-9948-45FC-8550-BDC61EA4737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339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6D4F-383C-42F8-B33D-05AEB8A2835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A89-9948-45FC-8550-BDC61EA4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9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6D4F-383C-42F8-B33D-05AEB8A2835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A89-9948-45FC-8550-BDC61EA4737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34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6D4F-383C-42F8-B33D-05AEB8A2835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A89-9948-45FC-8550-BDC61EA4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11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6D4F-383C-42F8-B33D-05AEB8A2835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A89-9948-45FC-8550-BDC61EA47374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737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6D4F-383C-42F8-B33D-05AEB8A2835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A89-9948-45FC-8550-BDC61EA4737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4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6D4F-383C-42F8-B33D-05AEB8A2835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A89-9948-45FC-8550-BDC61EA4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49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6D4F-383C-42F8-B33D-05AEB8A2835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A89-9948-45FC-8550-BDC61EA4737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453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6D4F-383C-42F8-B33D-05AEB8A2835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E4A89-9948-45FC-8550-BDC61EA4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9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AA6D4F-383C-42F8-B33D-05AEB8A2835B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CE4A89-9948-45FC-8550-BDC61EA4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9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sv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5344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43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333F0879-3DA0-4CB8-B35E-A0AD425581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324D2183-F388-476E-92A9-D6639D6985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4603" y="496090"/>
            <a:ext cx="2867411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243462E7-1698-4B21-BE89-AEFAC7C2FE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6009" y="609602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855" y="972766"/>
            <a:ext cx="2126598" cy="1254868"/>
          </a:xfrm>
        </p:spPr>
        <p:txBody>
          <a:bodyPr anchor="b">
            <a:normAutofit/>
          </a:bodyPr>
          <a:lstStyle/>
          <a:p>
            <a:endParaRPr lang="en-US" sz="2800" b="1" dirty="0">
              <a:solidFill>
                <a:srgbClr val="262626"/>
              </a:solidFill>
            </a:endParaRPr>
          </a:p>
        </p:txBody>
      </p:sp>
      <p:sp>
        <p:nvSpPr>
          <p:cNvPr id="25" name="Content Placeholder 7">
            <a:extLst>
              <a:ext uri="{FF2B5EF4-FFF2-40B4-BE49-F238E27FC236}">
                <a16:creationId xmlns="" xmlns:a16="http://schemas.microsoft.com/office/drawing/2014/main" id="{37DDCACC-CBA6-4274-9245-2F937A731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55" y="2430471"/>
            <a:ext cx="2126598" cy="35520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262626"/>
                </a:solidFill>
              </a:rPr>
              <a:t>Kinds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262626"/>
                </a:solidFill>
              </a:rPr>
              <a:t>Of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262626"/>
                </a:solidFill>
              </a:rPr>
              <a:t>Nouns</a:t>
            </a:r>
            <a:endParaRPr lang="en-US" sz="4000" dirty="0">
              <a:solidFill>
                <a:srgbClr val="262626"/>
              </a:solidFill>
            </a:endParaRPr>
          </a:p>
        </p:txBody>
      </p:sp>
      <p:sp useBgFill="1">
        <p:nvSpPr>
          <p:cNvPr id="36" name="Rectangle 35">
            <a:extLst>
              <a:ext uri="{FF2B5EF4-FFF2-40B4-BE49-F238E27FC236}">
                <a16:creationId xmlns="" xmlns:a16="http://schemas.microsoft.com/office/drawing/2014/main" id="{6C22FCAC-D7EC-4A52-B153-FF761E223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96618" y="0"/>
            <a:ext cx="554738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332" y="496090"/>
            <a:ext cx="5397268" cy="588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1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 following is a type of noun ?</a:t>
            </a:r>
          </a:p>
          <a:p>
            <a:pPr marL="514350" indent="-514350">
              <a:buAutoNum type="alphaUcPeriod"/>
            </a:pPr>
            <a:r>
              <a:rPr lang="en-US" dirty="0"/>
              <a:t>Idioms</a:t>
            </a:r>
          </a:p>
          <a:p>
            <a:pPr marL="514350" indent="-514350">
              <a:buAutoNum type="alphaUcPeriod"/>
            </a:pPr>
            <a:r>
              <a:rPr lang="en-US" dirty="0"/>
              <a:t>Articles</a:t>
            </a:r>
          </a:p>
          <a:p>
            <a:pPr marL="514350" indent="-514350">
              <a:buAutoNum type="alphaUcPeriod"/>
            </a:pPr>
            <a:r>
              <a:rPr lang="en-US" dirty="0"/>
              <a:t>Abstract</a:t>
            </a:r>
          </a:p>
          <a:p>
            <a:pPr marL="514350" indent="-514350">
              <a:buAutoNum type="alphaUcPeriod"/>
            </a:pPr>
            <a:r>
              <a:rPr lang="en-US" dirty="0"/>
              <a:t>Confusing words </a:t>
            </a:r>
          </a:p>
        </p:txBody>
      </p:sp>
    </p:spTree>
    <p:extLst>
      <p:ext uri="{BB962C8B-B14F-4D97-AF65-F5344CB8AC3E}">
        <p14:creationId xmlns:p14="http://schemas.microsoft.com/office/powerpoint/2010/main" val="2024053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575D7A7-3C36-4508-9BC6-70A93BD3C4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C964A0D-06B7-4C16-AC9F-20ADDA8059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5703F5C-55DF-45CD-BC3F-3BE8F10339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8C7134F-70F9-4826-A97E-9B39AEA08F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9351E73-B6DD-4B56-8EE9-C16B5711C4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E446D0E-6531-40B7-A182-FB86024397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D59C2C63-D709-4949-9465-29A52CBEDD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EFD2038-15D6-4003-8350-AFEC394EEF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43940" y="1399880"/>
            <a:ext cx="585611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CF519C2-F6BE-41BE-A50E-54B98359C9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767AD93-AD3E-4C62-97D5-E54E14B2EA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="" xmlns:a16="http://schemas.microsoft.com/office/drawing/2014/main" id="{AA443E8D-EC07-4B8F-B370-2A1153F350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841F0AA1-D12D-4FDB-BF66-D9398ED930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="" xmlns:a16="http://schemas.microsoft.com/office/drawing/2014/main" id="{E2B949DE-0178-4942-80DE-811C1AA4FC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284AA86D-EAE1-4E3F-A54C-7F1E390B6D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222625-FC6D-4629-867A-E88ED2A0D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298" y="1871131"/>
            <a:ext cx="5111752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3117BD-1398-4843-B0DA-ABDED3F2E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298" y="3657597"/>
            <a:ext cx="5111752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OPTION- C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0772CE55-4C36-44F1-A9BD-379BEB8431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13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="" xmlns:a16="http://schemas.microsoft.com/office/drawing/2014/main" id="{E0837993-CF68-4B71-B30D-9FF2DBDC69D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5BC1EB0E-C682-4477-94FF-E3696ACD5A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34" name="Picture 33">
              <a:extLst>
                <a:ext uri="{FF2B5EF4-FFF2-40B4-BE49-F238E27FC236}">
                  <a16:creationId xmlns="" xmlns:a16="http://schemas.microsoft.com/office/drawing/2014/main" id="{AFA120B5-D483-4179-B163-E5D72313C9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F9A685BA-AB04-4A20-A6D5-BA403BAA7B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6" name="Picture 35">
              <a:extLst>
                <a:ext uri="{FF2B5EF4-FFF2-40B4-BE49-F238E27FC236}">
                  <a16:creationId xmlns="" xmlns:a16="http://schemas.microsoft.com/office/drawing/2014/main" id="{C2823476-35C9-4E21-A7A8-8EE69CF2EE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="" xmlns:a16="http://schemas.microsoft.com/office/drawing/2014/main" id="{06AA5951-06F3-4E0D-9B67-2FDEAA46EE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482" y="1092200"/>
            <a:ext cx="2196563" cy="44988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262626"/>
                </a:solidFill>
              </a:rPr>
              <a:t>A </a:t>
            </a:r>
            <a:r>
              <a:rPr lang="en-US" sz="2800" b="1" dirty="0">
                <a:solidFill>
                  <a:srgbClr val="262626"/>
                </a:solidFill>
              </a:rPr>
              <a:t>COMMON NOUN </a:t>
            </a:r>
            <a:r>
              <a:rPr lang="en-US" sz="2800" dirty="0">
                <a:solidFill>
                  <a:srgbClr val="262626"/>
                </a:solidFill>
              </a:rPr>
              <a:t>refers to a person, place, or thing but is not the name of a particular person, place, or thing.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5645" y="1092200"/>
            <a:ext cx="4909820" cy="2948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62626"/>
                </a:solidFill>
              </a:rPr>
              <a:t>.</a:t>
            </a:r>
          </a:p>
          <a:p>
            <a:pPr marL="0" indent="0">
              <a:buNone/>
            </a:pPr>
            <a:endParaRPr lang="en-US" b="1" dirty="0">
              <a:solidFill>
                <a:srgbClr val="262626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262626"/>
                </a:solidFill>
              </a:rPr>
              <a:t> </a:t>
            </a:r>
            <a:endParaRPr lang="en-US" b="1" dirty="0">
              <a:solidFill>
                <a:srgbClr val="26262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" t="17886" r="1653" b="7193"/>
          <a:stretch/>
        </p:blipFill>
        <p:spPr>
          <a:xfrm>
            <a:off x="3733800" y="1295400"/>
            <a:ext cx="4387930" cy="4331370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613131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DC878D9A-77BE-4701-AE3D-EEFC53CD50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643BE08-0ED1-4B73-AC6D-B7E26A59CD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56B2094-7FC0-45FC-BFED-3CB88CEE63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B4F0F5-05C0-43A2-BACE-0E3855C7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81" y="954756"/>
            <a:ext cx="2047810" cy="494600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Poll Question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7A4B640-BB7F-4272-A710-068DBA9F9A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C2B0F9D-193C-49DF-B9C9-D6104D6CE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5700" y="469900"/>
            <a:ext cx="4465223" cy="5405968"/>
          </a:xfrm>
        </p:spPr>
        <p:txBody>
          <a:bodyPr anchor="ctr">
            <a:normAutofit/>
          </a:bodyPr>
          <a:lstStyle/>
          <a:p>
            <a:r>
              <a:rPr lang="en-US" b="1" i="0" dirty="0">
                <a:effectLst/>
                <a:latin typeface="Open Sans"/>
              </a:rPr>
              <a:t> A ___________ noun does not name a specific person, place or thing.</a:t>
            </a:r>
          </a:p>
          <a:p>
            <a:pPr marL="0" indent="0">
              <a:buNone/>
            </a:pPr>
            <a:endParaRPr lang="en-US" b="1" i="0" dirty="0">
              <a:effectLst/>
              <a:latin typeface="Open Sans"/>
            </a:endParaRPr>
          </a:p>
          <a:p>
            <a:r>
              <a:rPr lang="en-US" dirty="0"/>
              <a:t>A. Common noun</a:t>
            </a:r>
          </a:p>
          <a:p>
            <a:r>
              <a:rPr lang="en-US" dirty="0"/>
              <a:t>B. Proper Noun</a:t>
            </a:r>
          </a:p>
          <a:p>
            <a:r>
              <a:rPr lang="en-US" dirty="0"/>
              <a:t>C. Abstract Noun</a:t>
            </a:r>
          </a:p>
          <a:p>
            <a:r>
              <a:rPr lang="en-US" dirty="0"/>
              <a:t>D. Concrete Noun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527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575D7A7-3C36-4508-9BC6-70A93BD3C4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C964A0D-06B7-4C16-AC9F-20ADDA8059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5703F5C-55DF-45CD-BC3F-3BE8F10339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8C7134F-70F9-4826-A97E-9B39AEA08F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9351E73-B6DD-4B56-8EE9-C16B5711C4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E446D0E-6531-40B7-A182-FB86024397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D59C2C63-D709-4949-9465-29A52CBEDD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EFD2038-15D6-4003-8350-AFEC394EEF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43940" y="1399880"/>
            <a:ext cx="585611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CF519C2-F6BE-41BE-A50E-54B98359C9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767AD93-AD3E-4C62-97D5-E54E14B2EA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="" xmlns:a16="http://schemas.microsoft.com/office/drawing/2014/main" id="{AA443E8D-EC07-4B8F-B370-2A1153F350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841F0AA1-D12D-4FDB-BF66-D9398ED930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="" xmlns:a16="http://schemas.microsoft.com/office/drawing/2014/main" id="{E2B949DE-0178-4942-80DE-811C1AA4FC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284AA86D-EAE1-4E3F-A54C-7F1E390B6D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17239F-E6C4-42C7-A7AB-FA9A96AB9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298" y="1871131"/>
            <a:ext cx="5111752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9C96CC-0509-4D82-832A-E515AF1DB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298" y="3657597"/>
            <a:ext cx="5111752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Option - A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0772CE55-4C36-44F1-A9BD-379BEB8431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856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="" xmlns:a16="http://schemas.microsoft.com/office/drawing/2014/main" id="{333F0879-3DA0-4CB8-B35E-A0AD425581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324D2183-F388-476E-92A9-D6639D6985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4603" y="496090"/>
            <a:ext cx="2867411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243462E7-1698-4B21-BE89-AEFAC7C2FE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6009" y="609602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855" y="972766"/>
            <a:ext cx="2126598" cy="1254868"/>
          </a:xfrm>
        </p:spPr>
        <p:txBody>
          <a:bodyPr anchor="b">
            <a:normAutofit/>
          </a:bodyPr>
          <a:lstStyle/>
          <a:p>
            <a:r>
              <a:rPr lang="en-US" sz="2400" b="1" dirty="0">
                <a:solidFill>
                  <a:srgbClr val="262626"/>
                </a:solidFill>
              </a:rPr>
              <a:t>PROPER NOUN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68604B11-6B95-45A9-A47F-F9033D415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55" y="2430471"/>
            <a:ext cx="2126598" cy="355203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A </a:t>
            </a:r>
            <a:r>
              <a:rPr lang="en-US" b="1" dirty="0">
                <a:solidFill>
                  <a:srgbClr val="262626"/>
                </a:solidFill>
              </a:rPr>
              <a:t>proper noun </a:t>
            </a:r>
            <a:r>
              <a:rPr lang="en-US" dirty="0">
                <a:solidFill>
                  <a:srgbClr val="262626"/>
                </a:solidFill>
              </a:rPr>
              <a:t>is the name of a particular person, place, or thing; it usually begins with a capital letter.</a:t>
            </a:r>
          </a:p>
        </p:txBody>
      </p:sp>
      <p:sp useBgFill="1">
        <p:nvSpPr>
          <p:cNvPr id="74" name="Rectangle 73">
            <a:extLst>
              <a:ext uri="{FF2B5EF4-FFF2-40B4-BE49-F238E27FC236}">
                <a16:creationId xmlns="" xmlns:a16="http://schemas.microsoft.com/office/drawing/2014/main" id="{6C22FCAC-D7EC-4A52-B153-FF761E223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96618" y="0"/>
            <a:ext cx="554738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timeline&#10;&#10;Description automatically generated">
            <a:extLst>
              <a:ext uri="{FF2B5EF4-FFF2-40B4-BE49-F238E27FC236}">
                <a16:creationId xmlns="" xmlns:a16="http://schemas.microsoft.com/office/drawing/2014/main" id="{454F8960-8BB6-42CD-A848-6888DE973C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1" t="19284" b="3472"/>
          <a:stretch/>
        </p:blipFill>
        <p:spPr>
          <a:xfrm>
            <a:off x="4076932" y="762000"/>
            <a:ext cx="457353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035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DC878D9A-77BE-4701-AE3D-EEFC53CD50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643BE08-0ED1-4B73-AC6D-B7E26A59CD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56B2094-7FC0-45FC-BFED-3CB88CEE63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7C43AC-7376-46FF-AC36-08B26E0E9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81" y="954756"/>
            <a:ext cx="2047810" cy="494600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Poll Question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7A4B640-BB7F-4272-A710-068DBA9F9A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60D2CF9-9EB0-4CD9-A71B-8416F2253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5700" y="469900"/>
            <a:ext cx="4465223" cy="5405968"/>
          </a:xfrm>
        </p:spPr>
        <p:txBody>
          <a:bodyPr anchor="ctr">
            <a:normAutofit/>
          </a:bodyPr>
          <a:lstStyle/>
          <a:p>
            <a:r>
              <a:rPr lang="en-US" b="1" dirty="0"/>
              <a:t>Which of the following is false about Proper Nouns ?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London,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NewYork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Oprah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winfrey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examples of  proper nouns.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A proper noun represents the name of a specific person, place, or thing.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Proper nouns do not  start with a capital letter.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342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575D7A7-3C36-4508-9BC6-70A93BD3C4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C964A0D-06B7-4C16-AC9F-20ADDA8059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5703F5C-55DF-45CD-BC3F-3BE8F10339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8C7134F-70F9-4826-A97E-9B39AEA08F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9351E73-B6DD-4B56-8EE9-C16B5711C4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E446D0E-6531-40B7-A182-FB86024397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D59C2C63-D709-4949-9465-29A52CBEDD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EFD2038-15D6-4003-8350-AFEC394EEF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43940" y="1399880"/>
            <a:ext cx="585611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CF519C2-F6BE-41BE-A50E-54B98359C9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767AD93-AD3E-4C62-97D5-E54E14B2EA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="" xmlns:a16="http://schemas.microsoft.com/office/drawing/2014/main" id="{AA443E8D-EC07-4B8F-B370-2A1153F350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841F0AA1-D12D-4FDB-BF66-D9398ED930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="" xmlns:a16="http://schemas.microsoft.com/office/drawing/2014/main" id="{E2B949DE-0178-4942-80DE-811C1AA4FC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284AA86D-EAE1-4E3F-A54C-7F1E390B6D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31F8BC-69BC-41EC-A709-08C6BFCE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298" y="1871131"/>
            <a:ext cx="5111752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8F0EA8A-D5F2-4F76-A588-B89086581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298" y="3657597"/>
            <a:ext cx="5111752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100" b="1" dirty="0">
                <a:solidFill>
                  <a:schemeClr val="bg1"/>
                </a:solidFill>
              </a:rPr>
              <a:t>Option -C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0772CE55-4C36-44F1-A9BD-379BEB8431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52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DC878D9A-77BE-4701-AE3D-EEFC53CD50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643BE08-0ED1-4B73-AC6D-B7E26A59CD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56B2094-7FC0-45FC-BFED-3CB88CEE63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81" y="954756"/>
            <a:ext cx="2047810" cy="4946003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Activity – Choose Common &amp; Proper Noun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7A4B640-BB7F-4272-A710-068DBA9F9A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55700" y="469900"/>
            <a:ext cx="4465223" cy="5405968"/>
          </a:xfrm>
        </p:spPr>
        <p:txBody>
          <a:bodyPr anchor="ctr">
            <a:normAutofit/>
          </a:bodyPr>
          <a:lstStyle/>
          <a:p>
            <a:r>
              <a:rPr lang="en-US" dirty="0"/>
              <a:t> teacher   Mr. Johnson     Emma   toys</a:t>
            </a:r>
          </a:p>
          <a:p>
            <a:endParaRPr lang="en-US" dirty="0"/>
          </a:p>
          <a:p>
            <a:r>
              <a:rPr lang="en-US" dirty="0"/>
              <a:t> country   man        Indian Ocean  website</a:t>
            </a:r>
          </a:p>
          <a:p>
            <a:endParaRPr lang="en-US" dirty="0"/>
          </a:p>
          <a:p>
            <a:r>
              <a:rPr lang="en-US" dirty="0"/>
              <a:t>Halloween    candy     January   Lizard </a:t>
            </a:r>
          </a:p>
          <a:p>
            <a:endParaRPr lang="en-US" dirty="0"/>
          </a:p>
          <a:p>
            <a:r>
              <a:rPr lang="en-US" dirty="0"/>
              <a:t> lady            day          Helen     Oreo</a:t>
            </a:r>
          </a:p>
        </p:txBody>
      </p:sp>
    </p:spTree>
    <p:extLst>
      <p:ext uri="{BB962C8B-B14F-4D97-AF65-F5344CB8AC3E}">
        <p14:creationId xmlns:p14="http://schemas.microsoft.com/office/powerpoint/2010/main" val="2160125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7060949" cy="1303867"/>
          </a:xfrm>
        </p:spPr>
        <p:txBody>
          <a:bodyPr>
            <a:normAutofit fontScale="90000"/>
          </a:bodyPr>
          <a:lstStyle/>
          <a:p>
            <a:r>
              <a:rPr lang="en-US" sz="4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Definition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4000" dirty="0"/>
          </a:p>
        </p:txBody>
      </p:sp>
      <p:pic>
        <p:nvPicPr>
          <p:cNvPr id="4" name="Content Placeholder 3" descr="Graphical user interface&#10;&#10;Description automatically generated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19" b="6779"/>
          <a:stretch/>
        </p:blipFill>
        <p:spPr>
          <a:xfrm>
            <a:off x="838200" y="1333500"/>
            <a:ext cx="2743200" cy="4762500"/>
          </a:xfrm>
        </p:spPr>
      </p:pic>
      <p:graphicFrame>
        <p:nvGraphicFramePr>
          <p:cNvPr id="10" name="TextBox 7">
            <a:extLst>
              <a:ext uri="{FF2B5EF4-FFF2-40B4-BE49-F238E27FC236}">
                <a16:creationId xmlns="" xmlns:a16="http://schemas.microsoft.com/office/drawing/2014/main" id="{53AB0A03-1AD9-4B97-BFE3-4BA006D10C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0417946"/>
              </p:ext>
            </p:extLst>
          </p:nvPr>
        </p:nvGraphicFramePr>
        <p:xfrm>
          <a:off x="4114799" y="1676400"/>
          <a:ext cx="4352639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6125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MATERIAL NOUN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1" y="2556932"/>
            <a:ext cx="4692650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262626"/>
                </a:solidFill>
              </a:rPr>
              <a:t>A material noun is</a:t>
            </a:r>
            <a:r>
              <a:rPr lang="en-US" sz="3200" b="1" dirty="0">
                <a:solidFill>
                  <a:srgbClr val="262626"/>
                </a:solidFill>
              </a:rPr>
              <a:t>  </a:t>
            </a:r>
            <a:r>
              <a:rPr lang="en-US" sz="3200" dirty="0">
                <a:solidFill>
                  <a:srgbClr val="262626"/>
                </a:solidFill>
              </a:rPr>
              <a:t>the name of material ,substance or ingredient which things are made of  i.e.</a:t>
            </a:r>
            <a:r>
              <a:rPr lang="en-US" sz="3200" b="1" dirty="0">
                <a:solidFill>
                  <a:srgbClr val="262626"/>
                </a:solidFill>
              </a:rPr>
              <a:t> iron , copper and gold etc.</a:t>
            </a:r>
          </a:p>
          <a:p>
            <a:pPr>
              <a:lnSpc>
                <a:spcPct val="90000"/>
              </a:lnSpc>
            </a:pPr>
            <a:endParaRPr lang="en-US" sz="3200" b="1" dirty="0">
              <a:solidFill>
                <a:srgbClr val="262626"/>
              </a:solidFill>
            </a:endParaRPr>
          </a:p>
          <a:p>
            <a:pPr>
              <a:lnSpc>
                <a:spcPct val="90000"/>
              </a:lnSpc>
            </a:pPr>
            <a:endParaRPr lang="en-US" sz="1500" dirty="0">
              <a:solidFill>
                <a:srgbClr val="262626"/>
              </a:solidFill>
            </a:endParaRPr>
          </a:p>
          <a:p>
            <a:pPr>
              <a:lnSpc>
                <a:spcPct val="90000"/>
              </a:lnSpc>
            </a:pPr>
            <a:endParaRPr lang="en-US" sz="1500" dirty="0">
              <a:solidFill>
                <a:srgbClr val="262626"/>
              </a:solidFill>
            </a:endParaRPr>
          </a:p>
          <a:p>
            <a:pPr>
              <a:lnSpc>
                <a:spcPct val="90000"/>
              </a:lnSpc>
            </a:pPr>
            <a:endParaRPr lang="en-US" sz="1500" b="1" dirty="0">
              <a:solidFill>
                <a:srgbClr val="262626"/>
              </a:solidFill>
            </a:endParaRPr>
          </a:p>
        </p:txBody>
      </p:sp>
      <p:pic>
        <p:nvPicPr>
          <p:cNvPr id="7" name="Graphic 6" descr="Robot">
            <a:extLst>
              <a:ext uri="{FF2B5EF4-FFF2-40B4-BE49-F238E27FC236}">
                <a16:creationId xmlns="" xmlns:a16="http://schemas.microsoft.com/office/drawing/2014/main" id="{4E336884-AE49-4A47-8CE3-9DDCD5D11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3769" y="3100102"/>
            <a:ext cx="2054796" cy="2054796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232864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C2EFF9-A861-45B1-957D-B8B02B75F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EA777A-8A86-4AB6-BB62-317FDA4D3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262626"/>
                </a:solidFill>
              </a:rPr>
              <a:t>Note- A </a:t>
            </a:r>
            <a:r>
              <a:rPr lang="en-US" sz="2400" dirty="0">
                <a:solidFill>
                  <a:srgbClr val="262626"/>
                </a:solidFill>
              </a:rPr>
              <a:t>material noun is a type of common noun, but a distinction is made between the two. A common noun is usually a countable noun, but a material noun is an uncountable noun.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262626"/>
                </a:solidFill>
              </a:rPr>
              <a:t>For example:- </a:t>
            </a:r>
            <a:r>
              <a:rPr lang="en-US" sz="2400" b="1" dirty="0">
                <a:solidFill>
                  <a:srgbClr val="262626"/>
                </a:solidFill>
              </a:rPr>
              <a:t>The</a:t>
            </a:r>
            <a:r>
              <a:rPr lang="en-US" sz="2400" b="1" dirty="0">
                <a:solidFill>
                  <a:srgbClr val="FF0000"/>
                </a:solidFill>
              </a:rPr>
              <a:t> cow</a:t>
            </a:r>
            <a:r>
              <a:rPr lang="en-US" sz="2400" b="1" dirty="0">
                <a:solidFill>
                  <a:srgbClr val="262626"/>
                </a:solidFill>
              </a:rPr>
              <a:t> gives us </a:t>
            </a:r>
            <a:r>
              <a:rPr lang="en-US" sz="2400" b="1" dirty="0">
                <a:solidFill>
                  <a:srgbClr val="00B050"/>
                </a:solidFill>
              </a:rPr>
              <a:t>milk.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rgbClr val="262626"/>
                </a:solidFill>
              </a:rPr>
              <a:t>‘Cow’ is a common noun (countable ),but ‘milk’ is a       material noun(uncountable).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371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33F0879-3DA0-4CB8-B35E-A0AD425581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24D2183-F388-476E-92A9-D6639D6985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4603" y="496090"/>
            <a:ext cx="2867411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243462E7-1698-4B21-BE89-AEFAC7C2FE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6009" y="609602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855" y="972766"/>
            <a:ext cx="2126598" cy="125486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262626"/>
                </a:solidFill>
              </a:rPr>
              <a:t>ABSTRACT  NOUN.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79AAFD84-DC31-4597-AB89-8059A953D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55" y="2430471"/>
            <a:ext cx="2126598" cy="3552039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262626"/>
                </a:solidFill>
              </a:rPr>
              <a:t>An abstract noun is usually the name of a quality ,feeling ,action or state  which can’t be perceived through five senses.</a:t>
            </a:r>
          </a:p>
        </p:txBody>
      </p:sp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6C22FCAC-D7EC-4A52-B153-FF761E223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96618" y="0"/>
            <a:ext cx="554738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Shape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0" b="6441"/>
          <a:stretch/>
        </p:blipFill>
        <p:spPr>
          <a:xfrm>
            <a:off x="4076932" y="496091"/>
            <a:ext cx="4573531" cy="575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14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E2AB3C-D8B9-4F7B-8B8A-C4AC1921F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Poll Question:- Which image below shows a material noun?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2DC031-D9BA-4211-B375-AB3284367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954" y="2486962"/>
            <a:ext cx="7237047" cy="4095749"/>
          </a:xfrm>
        </p:spPr>
        <p:txBody>
          <a:bodyPr/>
          <a:lstStyle/>
          <a:p>
            <a:r>
              <a:rPr lang="en-US" dirty="0"/>
              <a:t>                  A                                       B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C                                         D</a:t>
            </a:r>
          </a:p>
        </p:txBody>
      </p:sp>
      <p:pic>
        <p:nvPicPr>
          <p:cNvPr id="1028" name="Picture 4" descr="Description: https://quizizz.com/media/resource/gs/quizizz-media/quizzes/474afed4-673c-42c8-92b1-89efb3f7217a?w=200&amp;amp;h=200">
            <a:extLst>
              <a:ext uri="{FF2B5EF4-FFF2-40B4-BE49-F238E27FC236}">
                <a16:creationId xmlns="" xmlns:a16="http://schemas.microsoft.com/office/drawing/2014/main" id="{C2944BBE-070A-4B14-B828-D53CB8239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947208"/>
            <a:ext cx="190500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escription: https://quizizz.com/media/resource/gs/quizizz-media/quizzes/0988ccc2-f5c4-42ec-a627-bd7a1c2dddd9?w=200&amp;amp;h=200">
            <a:extLst>
              <a:ext uri="{FF2B5EF4-FFF2-40B4-BE49-F238E27FC236}">
                <a16:creationId xmlns="" xmlns:a16="http://schemas.microsoft.com/office/drawing/2014/main" id="{F15837A5-4CB4-46AA-9983-8AC4BF83F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061512"/>
            <a:ext cx="19050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Description: https://quizizz.com/media/resource/gs/quizizz-media/quizzes/94c6db7b-8508-450b-b536-0e38db34a635?w=200&amp;amp;h=200">
            <a:extLst>
              <a:ext uri="{FF2B5EF4-FFF2-40B4-BE49-F238E27FC236}">
                <a16:creationId xmlns="" xmlns:a16="http://schemas.microsoft.com/office/drawing/2014/main" id="{58086015-2D4E-4E1E-B330-9116B4F3A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921" y="4942504"/>
            <a:ext cx="19050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7C69943B-6769-4A9C-8F40-F5C5F9B1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4757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C0B60977-9993-4902-9972-4F1BC6CDF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486029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="" xmlns:a16="http://schemas.microsoft.com/office/drawing/2014/main" id="{FCCB83BE-6EA7-49F6-A2E9-7DC211D17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886329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="" xmlns:a16="http://schemas.microsoft.com/office/drawing/2014/main" id="{CBF33B47-B325-432D-AD80-225E0A0193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921" y="3031710"/>
            <a:ext cx="1990579" cy="118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0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DC878D9A-77BE-4701-AE3D-EEFC53CD50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643BE08-0ED1-4B73-AC6D-B7E26A59CD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56B2094-7FC0-45FC-BFED-3CB88CEE63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81" y="954756"/>
            <a:ext cx="2047810" cy="4946003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FFFFFF"/>
                </a:solidFill>
              </a:rPr>
              <a:t>Countable Noun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7A4B640-BB7F-4272-A710-068DBA9F9A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5700" y="469900"/>
            <a:ext cx="4465223" cy="5405968"/>
          </a:xfrm>
        </p:spPr>
        <p:txBody>
          <a:bodyPr anchor="ctr">
            <a:normAutofit/>
          </a:bodyPr>
          <a:lstStyle/>
          <a:p>
            <a:r>
              <a:rPr lang="en-US" b="1" dirty="0"/>
              <a:t>Countable nouns</a:t>
            </a:r>
            <a:r>
              <a:rPr lang="en-US" dirty="0"/>
              <a:t>  are those that refer to something that can be counted using numbers. They have both singular and plural forms. e.g. </a:t>
            </a:r>
            <a:r>
              <a:rPr lang="en-US" i="1" dirty="0"/>
              <a:t>cat/cats</a:t>
            </a:r>
            <a:r>
              <a:rPr lang="en-US" dirty="0"/>
              <a:t>; </a:t>
            </a:r>
            <a:r>
              <a:rPr lang="en-US" i="1" dirty="0"/>
              <a:t>woman/women</a:t>
            </a:r>
            <a:r>
              <a:rPr lang="en-US" dirty="0"/>
              <a:t>; </a:t>
            </a:r>
            <a:r>
              <a:rPr lang="en-US" i="1" dirty="0"/>
              <a:t>country/countries</a:t>
            </a:r>
            <a:r>
              <a:rPr lang="en-US" dirty="0"/>
              <a:t>.</a:t>
            </a:r>
          </a:p>
          <a:p>
            <a:r>
              <a:rPr lang="en-US" dirty="0"/>
              <a:t>Countable nouns can be used with articles such as </a:t>
            </a:r>
            <a:r>
              <a:rPr lang="en-US" b="1" i="1" dirty="0"/>
              <a:t>a/an</a:t>
            </a:r>
            <a:r>
              <a:rPr lang="en-US" b="1" dirty="0"/>
              <a:t> </a:t>
            </a:r>
            <a:r>
              <a:rPr lang="en-US" dirty="0"/>
              <a:t>and </a:t>
            </a:r>
            <a:r>
              <a:rPr lang="en-US" b="1" i="1" dirty="0"/>
              <a:t>the</a:t>
            </a:r>
            <a:r>
              <a:rPr lang="en-US" dirty="0"/>
              <a:t> or </a:t>
            </a:r>
            <a:r>
              <a:rPr lang="en-US" b="1" dirty="0"/>
              <a:t>quantifiers such as </a:t>
            </a:r>
            <a:r>
              <a:rPr lang="en-US" b="1" i="1" dirty="0"/>
              <a:t>a few</a:t>
            </a:r>
            <a:r>
              <a:rPr lang="en-US" b="1" dirty="0"/>
              <a:t> and </a:t>
            </a:r>
            <a:r>
              <a:rPr lang="en-US" b="1" i="1" dirty="0"/>
              <a:t>many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277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DC878D9A-77BE-4701-AE3D-EEFC53CD50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643BE08-0ED1-4B73-AC6D-B7E26A59CD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56B2094-7FC0-45FC-BFED-3CB88CEE63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81" y="954756"/>
            <a:ext cx="2047810" cy="494600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Uncountable/Mass Nouns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7A4B640-BB7F-4272-A710-068DBA9F9A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5700" y="469900"/>
            <a:ext cx="4465223" cy="54059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b="1" dirty="0"/>
              <a:t>Uncountable noun</a:t>
            </a:r>
            <a:r>
              <a:rPr lang="en-US" sz="2200" dirty="0"/>
              <a:t>s are nouns that come in a state or quantity that is impossible to count; liquids are uncountable, as are things that act like liquids (sand, air). Abstract ideas like creativity or courage are also uncountable. 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 </a:t>
            </a:r>
            <a:r>
              <a:rPr lang="nl-NL" sz="2200" b="1" dirty="0"/>
              <a:t>milk, water, ink, sugar, butter </a:t>
            </a:r>
          </a:p>
          <a:p>
            <a:pPr>
              <a:lnSpc>
                <a:spcPct val="90000"/>
              </a:lnSpc>
            </a:pPr>
            <a:r>
              <a:rPr lang="en-US" sz="2200" b="1" dirty="0"/>
              <a:t>(not, a milk, one water, two sugar) </a:t>
            </a:r>
          </a:p>
          <a:p>
            <a:pPr>
              <a:lnSpc>
                <a:spcPct val="90000"/>
              </a:lnSpc>
            </a:pPr>
            <a:endParaRPr lang="en-US" sz="2200" b="1" dirty="0"/>
          </a:p>
          <a:p>
            <a:pPr>
              <a:lnSpc>
                <a:spcPct val="90000"/>
              </a:lnSpc>
            </a:pPr>
            <a:r>
              <a:rPr lang="en-US" sz="2200" dirty="0"/>
              <a:t>They are always considered to be singular, and can stand alone or be used with </a:t>
            </a:r>
            <a:r>
              <a:rPr lang="en-US" sz="2200" b="1" dirty="0"/>
              <a:t>some, any, a little, and much. </a:t>
            </a:r>
          </a:p>
        </p:txBody>
      </p:sp>
    </p:spTree>
    <p:extLst>
      <p:ext uri="{BB962C8B-B14F-4D97-AF65-F5344CB8AC3E}">
        <p14:creationId xmlns:p14="http://schemas.microsoft.com/office/powerpoint/2010/main" val="3210177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461B61-278C-4347-97E4-D8183C057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303863"/>
          </a:xfrm>
        </p:spPr>
        <p:txBody>
          <a:bodyPr>
            <a:normAutofit fontScale="90000"/>
          </a:bodyPr>
          <a:lstStyle/>
          <a:p>
            <a:r>
              <a:rPr lang="en-US" sz="4000" b="0" i="0" dirty="0">
                <a:solidFill>
                  <a:srgbClr val="222222"/>
                </a:solidFill>
                <a:effectLst/>
                <a:latin typeface="Open Sans"/>
              </a:rPr>
              <a:t>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08EC79-9154-4244-B482-AB1E10DE9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1371601"/>
            <a:ext cx="6798736" cy="4563532"/>
          </a:xfrm>
        </p:spPr>
        <p:txBody>
          <a:bodyPr>
            <a:normAutofit/>
          </a:bodyPr>
          <a:lstStyle/>
          <a:p>
            <a:r>
              <a:rPr lang="en-US" sz="1800" b="1" i="0" dirty="0">
                <a:solidFill>
                  <a:srgbClr val="222222"/>
                </a:solidFill>
                <a:effectLst/>
                <a:latin typeface="Open Sans"/>
              </a:rPr>
              <a:t>Uncountable nouns can be paired with words expressing plural concept. </a:t>
            </a:r>
            <a:r>
              <a:rPr lang="en-US" sz="1800" b="1" dirty="0">
                <a:solidFill>
                  <a:srgbClr val="222222"/>
                </a:solidFill>
                <a:latin typeface="Open Sans"/>
              </a:rPr>
              <a:t>H</a:t>
            </a:r>
            <a:r>
              <a:rPr lang="en-US" sz="1800" b="1" i="0" dirty="0">
                <a:solidFill>
                  <a:srgbClr val="222222"/>
                </a:solidFill>
                <a:effectLst/>
                <a:latin typeface="Open Sans"/>
              </a:rPr>
              <a:t>ere are some examples of how to format interesting sentences with uncountable nouns .</a:t>
            </a:r>
          </a:p>
          <a:p>
            <a:endParaRPr lang="en-US" sz="1800" b="1" i="0" dirty="0">
              <a:solidFill>
                <a:srgbClr val="222222"/>
              </a:solidFill>
              <a:effectLst/>
              <a:latin typeface="Open Sans"/>
            </a:endParaRPr>
          </a:p>
          <a:p>
            <a:r>
              <a:rPr lang="en-US" sz="1400" b="1" i="0" dirty="0">
                <a:solidFill>
                  <a:srgbClr val="222222"/>
                </a:solidFill>
                <a:effectLst/>
                <a:latin typeface="Open Sans"/>
              </a:rPr>
              <a:t>Advice 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Open Sans"/>
              </a:rPr>
              <a:t>– She gave me a useful piece of advice.</a:t>
            </a:r>
          </a:p>
          <a:p>
            <a:r>
              <a:rPr lang="en-US" sz="1400" b="1" i="0" dirty="0">
                <a:solidFill>
                  <a:srgbClr val="222222"/>
                </a:solidFill>
                <a:effectLst/>
                <a:latin typeface="Open Sans"/>
              </a:rPr>
              <a:t>Bread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Open Sans"/>
              </a:rPr>
              <a:t> – Please buy a loaf of bread. </a:t>
            </a:r>
          </a:p>
          <a:p>
            <a:endParaRPr lang="en-US" sz="1400" dirty="0">
              <a:solidFill>
                <a:srgbClr val="222222"/>
              </a:solidFill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we want to refer to the quantity of these items, we use values of measurement which are countable: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How much milk do you need?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need 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milk.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364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Difference b/w Countable &amp; Uncountable Noun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799056"/>
              </p:ext>
            </p:extLst>
          </p:nvPr>
        </p:nvGraphicFramePr>
        <p:xfrm>
          <a:off x="533400" y="1828800"/>
          <a:ext cx="8229600" cy="4191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9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397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97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588665"/>
              </p:ext>
            </p:extLst>
          </p:nvPr>
        </p:nvGraphicFramePr>
        <p:xfrm>
          <a:off x="1371599" y="1752600"/>
          <a:ext cx="6553200" cy="4267311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008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083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362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8249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Countable Noun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Uncountable Noun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40953">
                <a:tc>
                  <a:txBody>
                    <a:bodyPr/>
                    <a:lstStyle/>
                    <a:p>
                      <a:r>
                        <a:rPr lang="en-US" dirty="0" err="1"/>
                        <a:t>Eg</a:t>
                      </a:r>
                      <a:r>
                        <a:rPr lang="en-US" dirty="0"/>
                        <a:t>:-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Stars, Seconds, Rupees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Money</a:t>
                      </a:r>
                      <a:r>
                        <a:rPr lang="en-US" baseline="0" dirty="0"/>
                        <a:t> ,time ,knowledge etc.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40953">
                <a:tc>
                  <a:txBody>
                    <a:bodyPr/>
                    <a:lstStyle/>
                    <a:p>
                      <a:r>
                        <a:rPr lang="en-US" dirty="0"/>
                        <a:t>Verb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Singular</a:t>
                      </a:r>
                      <a:r>
                        <a:rPr lang="en-US" baseline="0" dirty="0"/>
                        <a:t> with Singular noun</a:t>
                      </a:r>
                    </a:p>
                    <a:p>
                      <a:r>
                        <a:rPr lang="en-US" baseline="0" dirty="0"/>
                        <a:t>Plural with Plural noun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Singular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05245">
                <a:tc>
                  <a:txBody>
                    <a:bodyPr/>
                    <a:lstStyle/>
                    <a:p>
                      <a:r>
                        <a:rPr lang="en-US" dirty="0"/>
                        <a:t>Adjective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Many, few, a number</a:t>
                      </a:r>
                      <a:r>
                        <a:rPr lang="en-US" baseline="0" dirty="0"/>
                        <a:t> of , the number of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Much ,</a:t>
                      </a:r>
                      <a:r>
                        <a:rPr lang="en-US" baseline="0" dirty="0"/>
                        <a:t> little , quantity of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Article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A/An/the</a:t>
                      </a:r>
                      <a:r>
                        <a:rPr lang="en-US" baseline="0" dirty="0"/>
                        <a:t> can be used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only</a:t>
                      </a:r>
                      <a:r>
                        <a:rPr lang="en-US" baseline="0" dirty="0"/>
                        <a:t> ‘</a:t>
                      </a:r>
                      <a:r>
                        <a:rPr lang="en-US" dirty="0"/>
                        <a:t>the’ can be used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100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DC878D9A-77BE-4701-AE3D-EEFC53CD50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643BE08-0ED1-4B73-AC6D-B7E26A59CD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56B2094-7FC0-45FC-BFED-3CB88CEE63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3AD8FE-4295-4C4B-8523-2642EB081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81" y="954756"/>
            <a:ext cx="2047810" cy="49460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Poll Question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7A4B640-BB7F-4272-A710-068DBA9F9A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6911BB-62BB-432C-9A8A-931A29F2E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5700" y="469900"/>
            <a:ext cx="4465223" cy="5405968"/>
          </a:xfrm>
        </p:spPr>
        <p:txBody>
          <a:bodyPr anchor="ctr">
            <a:normAutofit/>
          </a:bodyPr>
          <a:lstStyle/>
          <a:p>
            <a:r>
              <a:rPr lang="en-US" dirty="0"/>
              <a:t>Which of the following is a countable noun?</a:t>
            </a:r>
          </a:p>
          <a:p>
            <a:r>
              <a:rPr lang="en-US" dirty="0"/>
              <a:t>A. Money</a:t>
            </a:r>
          </a:p>
          <a:p>
            <a:r>
              <a:rPr lang="en-US" dirty="0"/>
              <a:t>B. Time</a:t>
            </a:r>
          </a:p>
          <a:p>
            <a:r>
              <a:rPr lang="en-US" dirty="0"/>
              <a:t>C. Rupees</a:t>
            </a:r>
          </a:p>
          <a:p>
            <a:r>
              <a:rPr lang="en-US" dirty="0"/>
              <a:t>D. Knowledge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284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575D7A7-3C36-4508-9BC6-70A93BD3C4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C964A0D-06B7-4C16-AC9F-20ADDA8059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5703F5C-55DF-45CD-BC3F-3BE8F10339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8C7134F-70F9-4826-A97E-9B39AEA08F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9351E73-B6DD-4B56-8EE9-C16B5711C4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E446D0E-6531-40B7-A182-FB86024397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D59C2C63-D709-4949-9465-29A52CBEDD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EFD2038-15D6-4003-8350-AFEC394EEF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43940" y="1399880"/>
            <a:ext cx="585611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CF519C2-F6BE-41BE-A50E-54B98359C9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767AD93-AD3E-4C62-97D5-E54E14B2EA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="" xmlns:a16="http://schemas.microsoft.com/office/drawing/2014/main" id="{AA443E8D-EC07-4B8F-B370-2A1153F350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841F0AA1-D12D-4FDB-BF66-D9398ED930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="" xmlns:a16="http://schemas.microsoft.com/office/drawing/2014/main" id="{E2B949DE-0178-4942-80DE-811C1AA4FC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284AA86D-EAE1-4E3F-A54C-7F1E390B6D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6BC47B-30F0-4AD6-90C6-7A20076C1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298" y="1871131"/>
            <a:ext cx="5111752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771903-0E52-45AF-807B-8EC1B12FF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298" y="3657597"/>
            <a:ext cx="5111752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Option- C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0772CE55-4C36-44F1-A9BD-379BEB8431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50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333F0879-3DA0-4CB8-B35E-A0AD425581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324D2183-F388-476E-92A9-D6639D6985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4603" y="496090"/>
            <a:ext cx="2867411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243462E7-1698-4B21-BE89-AEFAC7C2FE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6009" y="609602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855" y="972766"/>
            <a:ext cx="2126598" cy="45719"/>
          </a:xfrm>
        </p:spPr>
        <p:txBody>
          <a:bodyPr vert="horz" lIns="91440" tIns="45720" rIns="91440" bIns="0" rtlCol="0" anchor="b">
            <a:normAutofit fontScale="90000"/>
          </a:bodyPr>
          <a:lstStyle/>
          <a:p>
            <a:pPr defTabSz="914400"/>
            <a:endParaRPr lang="en-US" sz="2400" dirty="0">
              <a:solidFill>
                <a:srgbClr val="262626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0852D18A-62CC-40D3-84D9-9CD9F2C36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55" y="1427369"/>
            <a:ext cx="2126598" cy="455514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262626"/>
                </a:solidFill>
              </a:rPr>
              <a:t>There are eight parts of speech in the English language but sometimes articles are also included in the list. </a:t>
            </a:r>
          </a:p>
        </p:txBody>
      </p:sp>
      <p:sp useBgFill="1">
        <p:nvSpPr>
          <p:cNvPr id="58" name="Rectangle 57">
            <a:extLst>
              <a:ext uri="{FF2B5EF4-FFF2-40B4-BE49-F238E27FC236}">
                <a16:creationId xmlns="" xmlns:a16="http://schemas.microsoft.com/office/drawing/2014/main" id="{6C22FCAC-D7EC-4A52-B153-FF761E223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96618" y="0"/>
            <a:ext cx="554738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pplication&#10;&#10;Description automatically generated">
            <a:extLst>
              <a:ext uri="{FF2B5EF4-FFF2-40B4-BE49-F238E27FC236}">
                <a16:creationId xmlns="" xmlns:a16="http://schemas.microsoft.com/office/drawing/2014/main" id="{987B57F8-C87C-46FE-967E-373DB4E0A9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718"/>
          <a:stretch/>
        </p:blipFill>
        <p:spPr>
          <a:xfrm>
            <a:off x="4076932" y="496090"/>
            <a:ext cx="4573531" cy="575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30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7E61F402-3445-458A-9A2B-D28FD28839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A673C096-95AE-4644-B76C-1DF1B667DC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1802" y="0"/>
            <a:ext cx="9172471" cy="6856214"/>
            <a:chOff x="-15736" y="0"/>
            <a:chExt cx="12229962" cy="6856214"/>
          </a:xfrm>
        </p:grpSpPr>
        <p:pic>
          <p:nvPicPr>
            <p:cNvPr id="15" name="Picture 14">
              <a:extLst>
                <a:ext uri="{FF2B5EF4-FFF2-40B4-BE49-F238E27FC236}">
                  <a16:creationId xmlns="" xmlns:a16="http://schemas.microsoft.com/office/drawing/2014/main" id="{77A91835-418B-4867-87D7-1376A57F3F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65B511A1-E0EC-49FE-8068-9DA29CD00E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4A61BC5F-ADA4-4DBA-9C6B-E17E0B82EC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1CE6F7D2-ACED-47D2-BEFD-FB26F75374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2745042" cy="13253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800" b="1" dirty="0">
                <a:solidFill>
                  <a:srgbClr val="262626"/>
                </a:solidFill>
              </a:rPr>
              <a:t>COLLECTIVE NOUN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2BE880E9-2B86-4CDB-B5B7-308745CDD1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71550" y="2400639"/>
            <a:ext cx="27450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C462531E-0362-4AB6-9EE3-ED264E820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0" y="2493774"/>
            <a:ext cx="2745043" cy="338209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262626"/>
                </a:solidFill>
              </a:rPr>
              <a:t>A collective noun </a:t>
            </a:r>
            <a:r>
              <a:rPr lang="en-US" dirty="0">
                <a:solidFill>
                  <a:srgbClr val="262626"/>
                </a:solidFill>
              </a:rPr>
              <a:t>is the name of a group or collection of persons, animals or things regarded as a whole.</a:t>
            </a:r>
          </a:p>
        </p:txBody>
      </p:sp>
      <p:pic>
        <p:nvPicPr>
          <p:cNvPr id="5" name="Content Placeholder 4" descr="A close up of a dog&#10;&#10;Description automatically generated">
            <a:extLst>
              <a:ext uri="{FF2B5EF4-FFF2-40B4-BE49-F238E27FC236}">
                <a16:creationId xmlns="" xmlns:a16="http://schemas.microsoft.com/office/drawing/2014/main" id="{5F58AF21-83B7-42F3-9C56-B3A0C3AC1F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r="1" b="1"/>
          <a:stretch/>
        </p:blipFill>
        <p:spPr>
          <a:xfrm>
            <a:off x="4249719" y="1193400"/>
            <a:ext cx="4102099" cy="4469414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896568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imeline&#10;&#10;Description automatically generated">
            <a:extLst>
              <a:ext uri="{FF2B5EF4-FFF2-40B4-BE49-F238E27FC236}">
                <a16:creationId xmlns="" xmlns:a16="http://schemas.microsoft.com/office/drawing/2014/main" id="{A9A85DD4-D326-4401-964A-E40A9B329A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8"/>
          <a:stretch/>
        </p:blipFill>
        <p:spPr>
          <a:xfrm>
            <a:off x="914400" y="533400"/>
            <a:ext cx="7239000" cy="5715000"/>
          </a:xfrm>
        </p:spPr>
      </p:pic>
    </p:spTree>
    <p:extLst>
      <p:ext uri="{BB962C8B-B14F-4D97-AF65-F5344CB8AC3E}">
        <p14:creationId xmlns:p14="http://schemas.microsoft.com/office/powerpoint/2010/main" val="10579157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ProximaNova"/>
              </a:rPr>
              <a:t>Which of the following is a collective noun?</a:t>
            </a:r>
            <a:r>
              <a:rPr lang="en-US" dirty="0"/>
              <a:t/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ProximaNova"/>
              </a:rPr>
              <a:t>(a) Island</a:t>
            </a:r>
            <a:r>
              <a:rPr lang="en-US" dirty="0"/>
              <a:t/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ProximaNova"/>
              </a:rPr>
              <a:t>(b) Bridges</a:t>
            </a:r>
            <a:r>
              <a:rPr lang="en-US" dirty="0"/>
              <a:t/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ProximaNova"/>
              </a:rPr>
              <a:t>(c) Ambush</a:t>
            </a:r>
            <a:r>
              <a:rPr lang="en-US" dirty="0"/>
              <a:t/>
            </a:r>
            <a:br>
              <a:rPr lang="en-US" dirty="0"/>
            </a:br>
            <a:r>
              <a:rPr lang="en-US" b="0" i="0" dirty="0">
                <a:solidFill>
                  <a:srgbClr val="000000"/>
                </a:solidFill>
                <a:effectLst/>
                <a:latin typeface="ProximaNova"/>
              </a:rPr>
              <a:t>(d) Women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83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575D7A7-3C36-4508-9BC6-70A93BD3C4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C964A0D-06B7-4C16-AC9F-20ADDA8059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5703F5C-55DF-45CD-BC3F-3BE8F10339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8C7134F-70F9-4826-A97E-9B39AEA08F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9351E73-B6DD-4B56-8EE9-C16B5711C4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E446D0E-6531-40B7-A182-FB86024397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D59C2C63-D709-4949-9465-29A52CBEDD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EFD2038-15D6-4003-8350-AFEC394EEF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43940" y="1399880"/>
            <a:ext cx="585611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CF519C2-F6BE-41BE-A50E-54B98359C9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767AD93-AD3E-4C62-97D5-E54E14B2EA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="" xmlns:a16="http://schemas.microsoft.com/office/drawing/2014/main" id="{AA443E8D-EC07-4B8F-B370-2A1153F350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841F0AA1-D12D-4FDB-BF66-D9398ED930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="" xmlns:a16="http://schemas.microsoft.com/office/drawing/2014/main" id="{E2B949DE-0178-4942-80DE-811C1AA4FC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284AA86D-EAE1-4E3F-A54C-7F1E390B6D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05E431-5E9A-46CC-BE45-A70E2EEC6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298" y="1871131"/>
            <a:ext cx="5111752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5ACF7EE-E200-4B93-B0D4-D82FCD353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298" y="3657597"/>
            <a:ext cx="5111752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Option- C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0772CE55-4C36-44F1-A9BD-379BEB8431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9012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D41269-10F1-49B7-8AFB-6D16CF1E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Review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="" xmlns:a16="http://schemas.microsoft.com/office/drawing/2014/main" id="{7A7BA638-F85A-4FEA-9801-6298D19311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136" y="2219204"/>
            <a:ext cx="6561666" cy="3716459"/>
          </a:xfrm>
        </p:spPr>
      </p:pic>
    </p:spTree>
    <p:extLst>
      <p:ext uri="{BB962C8B-B14F-4D97-AF65-F5344CB8AC3E}">
        <p14:creationId xmlns:p14="http://schemas.microsoft.com/office/powerpoint/2010/main" val="35842766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PRONOUN</a:t>
            </a:r>
          </a:p>
        </p:txBody>
      </p:sp>
      <p:pic>
        <p:nvPicPr>
          <p:cNvPr id="6" name="Content Placeholder 5" descr="Graphical user interface, text, application&#10;&#10;Description automatically generated">
            <a:extLst>
              <a:ext uri="{FF2B5EF4-FFF2-40B4-BE49-F238E27FC236}">
                <a16:creationId xmlns="" xmlns:a16="http://schemas.microsoft.com/office/drawing/2014/main" id="{B6BB5F22-7706-40C7-9BC5-F1EBC4293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6"/>
          <a:stretch/>
        </p:blipFill>
        <p:spPr>
          <a:xfrm>
            <a:off x="1295400" y="2362200"/>
            <a:ext cx="6680199" cy="3352801"/>
          </a:xfrm>
        </p:spPr>
      </p:pic>
    </p:spTree>
    <p:extLst>
      <p:ext uri="{BB962C8B-B14F-4D97-AF65-F5344CB8AC3E}">
        <p14:creationId xmlns:p14="http://schemas.microsoft.com/office/powerpoint/2010/main" val="37697439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609601"/>
            <a:ext cx="6798734" cy="533399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a Pronoun???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1219200"/>
            <a:ext cx="6798736" cy="47159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pronoun is a word that replaces </a:t>
            </a:r>
            <a:r>
              <a:rPr lang="en-US" b="1" dirty="0"/>
              <a:t>a noun or a noun phrase</a:t>
            </a:r>
            <a:r>
              <a:rPr lang="en-US" dirty="0"/>
              <a:t>. Words such as I, we, you, he ,him ,them etc. are called pronouns. E.g.</a:t>
            </a:r>
          </a:p>
          <a:p>
            <a:pPr marL="0" indent="0">
              <a:buNone/>
            </a:pPr>
            <a:r>
              <a:rPr lang="en-US" b="1" dirty="0"/>
              <a:t>I asked Sam whether Sam knew Sam’s marks.</a:t>
            </a:r>
          </a:p>
          <a:p>
            <a:pPr marL="0" indent="0">
              <a:buNone/>
            </a:pPr>
            <a:r>
              <a:rPr lang="en-US" dirty="0"/>
              <a:t>In this sentence- ‘Sam’(Noun) is repeated thrice. Therefore, to avoid this repetition , a pronoun should be used.</a:t>
            </a:r>
          </a:p>
          <a:p>
            <a:pPr marL="0" indent="0">
              <a:buNone/>
            </a:pPr>
            <a:r>
              <a:rPr lang="en-US" dirty="0"/>
              <a:t>I asked Sam whether </a:t>
            </a:r>
            <a:r>
              <a:rPr lang="en-US" b="1" dirty="0"/>
              <a:t>he</a:t>
            </a:r>
            <a:r>
              <a:rPr lang="en-US" dirty="0"/>
              <a:t> knew </a:t>
            </a:r>
            <a:r>
              <a:rPr lang="en-US" b="1" dirty="0"/>
              <a:t>his</a:t>
            </a:r>
            <a:r>
              <a:rPr lang="en-US" dirty="0"/>
              <a:t> marks.</a:t>
            </a:r>
          </a:p>
          <a:p>
            <a:pPr marL="0" indent="0">
              <a:buNone/>
            </a:pPr>
            <a:r>
              <a:rPr lang="en-US" b="1" dirty="0"/>
              <a:t>‘He</a:t>
            </a:r>
            <a:r>
              <a:rPr lang="en-US" dirty="0"/>
              <a:t>’ ‘in this sentence stands for </a:t>
            </a:r>
            <a:r>
              <a:rPr lang="en-US" b="1" dirty="0"/>
              <a:t>‘Sam’ </a:t>
            </a:r>
            <a:r>
              <a:rPr lang="en-US" dirty="0"/>
              <a:t>and ‘</a:t>
            </a:r>
            <a:r>
              <a:rPr lang="en-US" b="1" dirty="0"/>
              <a:t>his’ </a:t>
            </a:r>
            <a:r>
              <a:rPr lang="en-US" dirty="0"/>
              <a:t>for </a:t>
            </a:r>
            <a:r>
              <a:rPr lang="en-US" b="1" dirty="0"/>
              <a:t>‘Sam’s’.</a:t>
            </a:r>
          </a:p>
          <a:p>
            <a:pPr marL="0" indent="0">
              <a:buNone/>
            </a:pPr>
            <a:r>
              <a:rPr lang="en-US" dirty="0"/>
              <a:t>Here, therefore </a:t>
            </a:r>
            <a:r>
              <a:rPr lang="en-US" b="1" dirty="0"/>
              <a:t>‘he’ </a:t>
            </a:r>
            <a:r>
              <a:rPr lang="en-US" dirty="0"/>
              <a:t>and </a:t>
            </a:r>
            <a:r>
              <a:rPr lang="en-US" b="1" dirty="0"/>
              <a:t>‘his’ </a:t>
            </a:r>
            <a:r>
              <a:rPr lang="en-US" dirty="0"/>
              <a:t>are pronouns.</a:t>
            </a:r>
          </a:p>
        </p:txBody>
      </p:sp>
    </p:spTree>
    <p:extLst>
      <p:ext uri="{BB962C8B-B14F-4D97-AF65-F5344CB8AC3E}">
        <p14:creationId xmlns:p14="http://schemas.microsoft.com/office/powerpoint/2010/main" val="34386028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BEA9F3-BF35-4C47-9ABE-CE693DC37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01085C-88CA-4180-9F08-CDB143173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pronoun?</a:t>
            </a:r>
          </a:p>
          <a:p>
            <a:r>
              <a:rPr lang="en-US" dirty="0"/>
              <a:t>A.</a:t>
            </a: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 A word that takes the place of a noun.</a:t>
            </a:r>
          </a:p>
          <a:p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B. A word that takes the place of verbs.</a:t>
            </a:r>
          </a:p>
          <a:p>
            <a:r>
              <a:rPr lang="en-US" dirty="0">
                <a:solidFill>
                  <a:srgbClr val="393A68"/>
                </a:solidFill>
                <a:latin typeface="Open Sans"/>
              </a:rPr>
              <a:t>C. </a:t>
            </a: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A word that takes the place of adjectives.</a:t>
            </a:r>
          </a:p>
          <a:p>
            <a:r>
              <a:rPr lang="en-US" dirty="0">
                <a:solidFill>
                  <a:srgbClr val="393A68"/>
                </a:solidFill>
                <a:latin typeface="Open Sans"/>
              </a:rPr>
              <a:t>D. </a:t>
            </a: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A word that takes the place of adverbs.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484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575D7A7-3C36-4508-9BC6-70A93BD3C4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C964A0D-06B7-4C16-AC9F-20ADDA8059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5703F5C-55DF-45CD-BC3F-3BE8F10339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8C7134F-70F9-4826-A97E-9B39AEA08F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9351E73-B6DD-4B56-8EE9-C16B5711C4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E446D0E-6531-40B7-A182-FB86024397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D59C2C63-D709-4949-9465-29A52CBEDD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EFD2038-15D6-4003-8350-AFEC394EEF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43940" y="1399880"/>
            <a:ext cx="585611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CF519C2-F6BE-41BE-A50E-54B98359C9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767AD93-AD3E-4C62-97D5-E54E14B2EA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="" xmlns:a16="http://schemas.microsoft.com/office/drawing/2014/main" id="{AA443E8D-EC07-4B8F-B370-2A1153F350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841F0AA1-D12D-4FDB-BF66-D9398ED930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="" xmlns:a16="http://schemas.microsoft.com/office/drawing/2014/main" id="{E2B949DE-0178-4942-80DE-811C1AA4FC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284AA86D-EAE1-4E3F-A54C-7F1E390B6D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4A38F6-7783-4458-83EF-E79C5885B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298" y="1871131"/>
            <a:ext cx="5111752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260684-43BC-45B7-95AB-13E65713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298" y="3657597"/>
            <a:ext cx="5111752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Option- A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0772CE55-4C36-44F1-A9BD-379BEB8431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8773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09A0EA-0BAE-4BF1-AEDD-47E0364DB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table&#10;&#10;Description automatically generated">
            <a:extLst>
              <a:ext uri="{FF2B5EF4-FFF2-40B4-BE49-F238E27FC236}">
                <a16:creationId xmlns="" xmlns:a16="http://schemas.microsoft.com/office/drawing/2014/main" id="{964DF770-2B7C-4D3A-A48A-D35FDC78B0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15338"/>
            <a:ext cx="7238999" cy="5027326"/>
          </a:xfrm>
        </p:spPr>
      </p:pic>
    </p:spTree>
    <p:extLst>
      <p:ext uri="{BB962C8B-B14F-4D97-AF65-F5344CB8AC3E}">
        <p14:creationId xmlns:p14="http://schemas.microsoft.com/office/powerpoint/2010/main" val="2758015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2BE4420-3B5F-4549-8B4A-77855B8215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75876F6-95D4-48CB-8E3E-4401A96E25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4603" y="496088"/>
            <a:ext cx="2867411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1B84719-90BB-4D0C-92D8-61DC5512B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6009" y="609600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699" y="1055077"/>
            <a:ext cx="1899682" cy="4794578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262626"/>
                </a:solidFill>
              </a:rPr>
              <a:t>Poll Question</a:t>
            </a:r>
          </a:p>
        </p:txBody>
      </p:sp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7B407EC4-5D16-4845-9840-4E28622B65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489039" y="-2"/>
            <a:ext cx="5654961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AE80ABFC-11E7-4FC0-9D02-1F25AE2055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923988"/>
              </p:ext>
            </p:extLst>
          </p:nvPr>
        </p:nvGraphicFramePr>
        <p:xfrm>
          <a:off x="4102554" y="804670"/>
          <a:ext cx="4435656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31408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A32737-D60A-435A-BD2B-CB91885E4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09700A-5768-4EF5-BC90-69DD28904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one of these is not a type of pronoun?</a:t>
            </a:r>
          </a:p>
          <a:p>
            <a:r>
              <a:rPr lang="en-US" dirty="0"/>
              <a:t>A. Reflexive</a:t>
            </a:r>
          </a:p>
          <a:p>
            <a:r>
              <a:rPr lang="en-US" dirty="0"/>
              <a:t>B. Relative</a:t>
            </a:r>
          </a:p>
          <a:p>
            <a:r>
              <a:rPr lang="en-US" dirty="0"/>
              <a:t>C. Derivative</a:t>
            </a:r>
          </a:p>
          <a:p>
            <a:r>
              <a:rPr lang="en-US" dirty="0"/>
              <a:t>D. Distributive</a:t>
            </a:r>
          </a:p>
        </p:txBody>
      </p:sp>
    </p:spTree>
    <p:extLst>
      <p:ext uri="{BB962C8B-B14F-4D97-AF65-F5344CB8AC3E}">
        <p14:creationId xmlns:p14="http://schemas.microsoft.com/office/powerpoint/2010/main" val="16382829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575D7A7-3C36-4508-9BC6-70A93BD3C4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C964A0D-06B7-4C16-AC9F-20ADDA8059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5703F5C-55DF-45CD-BC3F-3BE8F10339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8C7134F-70F9-4826-A97E-9B39AEA08F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9351E73-B6DD-4B56-8EE9-C16B5711C4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E446D0E-6531-40B7-A182-FB86024397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D59C2C63-D709-4949-9465-29A52CBEDD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EFD2038-15D6-4003-8350-AFEC394EEF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43940" y="1399880"/>
            <a:ext cx="585611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CF519C2-F6BE-41BE-A50E-54B98359C9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767AD93-AD3E-4C62-97D5-E54E14B2EA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="" xmlns:a16="http://schemas.microsoft.com/office/drawing/2014/main" id="{AA443E8D-EC07-4B8F-B370-2A1153F350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841F0AA1-D12D-4FDB-BF66-D9398ED930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="" xmlns:a16="http://schemas.microsoft.com/office/drawing/2014/main" id="{E2B949DE-0178-4942-80DE-811C1AA4FC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284AA86D-EAE1-4E3F-A54C-7F1E390B6D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9F3A34-46CD-4223-8754-346148139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298" y="1871131"/>
            <a:ext cx="5111752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E102ED-0C18-411E-B0D5-F260C2738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298" y="3657597"/>
            <a:ext cx="5111752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Option- c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0772CE55-4C36-44F1-A9BD-379BEB8431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2410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33F0879-3DA0-4CB8-B35E-A0AD425581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24D2183-F388-476E-92A9-D6639D6985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4603" y="496090"/>
            <a:ext cx="2867411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43462E7-1698-4B21-BE89-AEFAC7C2FE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6009" y="609602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8F9777-C0F4-4E6E-9E23-0581B76B5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855" y="751283"/>
            <a:ext cx="2126598" cy="907647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262626"/>
                </a:solidFill>
              </a:rPr>
              <a:t>Personal Pronoun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B93A6C00-4FCB-4BD3-BC86-2764E644C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54" y="1658930"/>
            <a:ext cx="2415123" cy="4323581"/>
          </a:xfrm>
        </p:spPr>
        <p:txBody>
          <a:bodyPr>
            <a:noAutofit/>
          </a:bodyPr>
          <a:lstStyle/>
          <a:p>
            <a:r>
              <a:rPr lang="en-US" dirty="0">
                <a:effectLst/>
                <a:ea typeface="Times New Roman" panose="02020603050405020304" pitchFamily="18" charset="0"/>
              </a:rPr>
              <a:t>They refer to a specific person or thing by indicating the person speaking, the person being addressed, or any other person or thing being discussed.</a:t>
            </a:r>
          </a:p>
          <a:p>
            <a:pPr algn="l"/>
            <a:endParaRPr lang="en-US" sz="1600" b="1" i="0" dirty="0">
              <a:solidFill>
                <a:srgbClr val="333333"/>
              </a:solidFill>
              <a:effectLst/>
            </a:endParaRPr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2000" dirty="0">
              <a:solidFill>
                <a:srgbClr val="262626"/>
              </a:solidFill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6C22FCAC-D7EC-4A52-B153-FF761E223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96618" y="0"/>
            <a:ext cx="554738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8A37D1D4-D739-4045-AFBF-5034CC97CC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6" t="22811" r="-345" b="-8848"/>
          <a:stretch/>
        </p:blipFill>
        <p:spPr>
          <a:xfrm>
            <a:off x="4083543" y="751283"/>
            <a:ext cx="4573531" cy="537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515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DC878D9A-77BE-4701-AE3D-EEFC53CD50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643BE08-0ED1-4B73-AC6D-B7E26A59CD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56B2094-7FC0-45FC-BFED-3CB88CEE63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5DF583-BC6F-4ECF-9B24-00B45D7B6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81" y="954756"/>
            <a:ext cx="2047810" cy="49460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</a:rPr>
              <a:t>These are the pronouns which stand for the three ‘Persons’ the </a:t>
            </a:r>
            <a:r>
              <a:rPr lang="en-US" sz="2800" b="1" dirty="0">
                <a:solidFill>
                  <a:srgbClr val="FFFFFF"/>
                </a:solidFill>
              </a:rPr>
              <a:t>First Person </a:t>
            </a:r>
            <a:r>
              <a:rPr lang="en-US" sz="2800" dirty="0">
                <a:solidFill>
                  <a:srgbClr val="FFFFFF"/>
                </a:solidFill>
              </a:rPr>
              <a:t>, the </a:t>
            </a:r>
            <a:r>
              <a:rPr lang="en-US" sz="2800" b="1" dirty="0">
                <a:solidFill>
                  <a:srgbClr val="FFFFFF"/>
                </a:solidFill>
              </a:rPr>
              <a:t>Second Person </a:t>
            </a:r>
            <a:r>
              <a:rPr lang="en-US" sz="2800" dirty="0">
                <a:solidFill>
                  <a:srgbClr val="FFFFFF"/>
                </a:solidFill>
              </a:rPr>
              <a:t>, and the </a:t>
            </a:r>
            <a:r>
              <a:rPr lang="en-US" sz="2800" b="1" dirty="0">
                <a:solidFill>
                  <a:srgbClr val="FFFFFF"/>
                </a:solidFill>
              </a:rPr>
              <a:t>Third Person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7A4B640-BB7F-4272-A710-068DBA9F9A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222B9F-E17D-4319-AD63-08EA1048C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5700" y="469900"/>
            <a:ext cx="4465223" cy="5405968"/>
          </a:xfrm>
        </p:spPr>
        <p:txBody>
          <a:bodyPr anchor="ctr"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First</a:t>
            </a:r>
            <a:r>
              <a:rPr lang="en-US" dirty="0"/>
              <a:t> person refers to the </a:t>
            </a:r>
            <a:r>
              <a:rPr lang="en-US" b="1" dirty="0"/>
              <a:t>speaker or speakers </a:t>
            </a:r>
            <a:r>
              <a:rPr lang="en-US" dirty="0"/>
              <a:t>( I, We, etc.) </a:t>
            </a:r>
          </a:p>
          <a:p>
            <a:r>
              <a:rPr lang="en-US" dirty="0"/>
              <a:t>The </a:t>
            </a:r>
            <a:r>
              <a:rPr lang="en-US" b="1" dirty="0"/>
              <a:t>Second </a:t>
            </a:r>
            <a:r>
              <a:rPr lang="en-US" dirty="0"/>
              <a:t>person refers to the person or persons </a:t>
            </a:r>
            <a:r>
              <a:rPr lang="en-US" b="1" dirty="0"/>
              <a:t>spoken</a:t>
            </a:r>
            <a:r>
              <a:rPr lang="en-US" dirty="0"/>
              <a:t> </a:t>
            </a:r>
            <a:r>
              <a:rPr lang="en-US" b="1" dirty="0"/>
              <a:t>to </a:t>
            </a:r>
            <a:r>
              <a:rPr lang="en-US" dirty="0"/>
              <a:t>( you )</a:t>
            </a:r>
          </a:p>
          <a:p>
            <a:r>
              <a:rPr lang="en-US" dirty="0"/>
              <a:t>The </a:t>
            </a:r>
            <a:r>
              <a:rPr lang="en-US" b="1" dirty="0"/>
              <a:t>Third</a:t>
            </a:r>
            <a:r>
              <a:rPr lang="en-US" dirty="0"/>
              <a:t> person refers to the person or thing (people or things ) </a:t>
            </a:r>
            <a:r>
              <a:rPr lang="en-US" b="1" dirty="0"/>
              <a:t>spoken about  </a:t>
            </a:r>
            <a:r>
              <a:rPr lang="en-US" dirty="0"/>
              <a:t>( he, she , him. They etc.) </a:t>
            </a:r>
          </a:p>
        </p:txBody>
      </p:sp>
    </p:spTree>
    <p:extLst>
      <p:ext uri="{BB962C8B-B14F-4D97-AF65-F5344CB8AC3E}">
        <p14:creationId xmlns:p14="http://schemas.microsoft.com/office/powerpoint/2010/main" val="22800706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5A4ED9-8C26-4234-9916-77B271CC2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Personal Pronouns are used in their various cases and numbers. 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="" xmlns:a16="http://schemas.microsoft.com/office/drawing/2014/main" id="{F00CA5D9-F317-41AD-B3FF-B95120FDD1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8" r="10249"/>
          <a:stretch/>
        </p:blipFill>
        <p:spPr>
          <a:xfrm>
            <a:off x="762000" y="2438400"/>
            <a:ext cx="7620000" cy="3497264"/>
          </a:xfrm>
        </p:spPr>
      </p:pic>
    </p:spTree>
    <p:extLst>
      <p:ext uri="{BB962C8B-B14F-4D97-AF65-F5344CB8AC3E}">
        <p14:creationId xmlns:p14="http://schemas.microsoft.com/office/powerpoint/2010/main" val="27946215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CFD2F0-E938-421D-84BB-F7D658D40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20B5F6-C5DF-4358-85DF-2B3B68966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0" dirty="0">
                <a:solidFill>
                  <a:srgbClr val="393A68"/>
                </a:solidFill>
                <a:effectLst/>
                <a:latin typeface="Open Sans"/>
              </a:rPr>
              <a:t>The pronoun, her, is a . . .</a:t>
            </a: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A. </a:t>
            </a: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1st person nominative pronoun</a:t>
            </a:r>
            <a:endParaRPr lang="en-US" b="1" dirty="0">
              <a:solidFill>
                <a:srgbClr val="393A68"/>
              </a:solidFill>
              <a:latin typeface="Open Sans"/>
            </a:endParaRP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B. </a:t>
            </a: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3rd person objective pronoun</a:t>
            </a:r>
            <a:endParaRPr lang="en-US" b="1" i="0" dirty="0">
              <a:solidFill>
                <a:srgbClr val="393A68"/>
              </a:solidFill>
              <a:effectLst/>
              <a:latin typeface="Open Sans"/>
            </a:endParaRP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C. </a:t>
            </a: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3rd person nominative pronoun</a:t>
            </a:r>
            <a:endParaRPr lang="en-US" b="1" dirty="0">
              <a:solidFill>
                <a:srgbClr val="393A68"/>
              </a:solidFill>
              <a:latin typeface="Open Sans"/>
            </a:endParaRP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D. </a:t>
            </a:r>
            <a:r>
              <a:rPr lang="en-US" dirty="0">
                <a:solidFill>
                  <a:srgbClr val="393A68"/>
                </a:solidFill>
                <a:latin typeface="Open Sans"/>
              </a:rPr>
              <a:t>none of the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2317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575D7A7-3C36-4508-9BC6-70A93BD3C4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C964A0D-06B7-4C16-AC9F-20ADDA8059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5703F5C-55DF-45CD-BC3F-3BE8F10339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8C7134F-70F9-4826-A97E-9B39AEA08F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9351E73-B6DD-4B56-8EE9-C16B5711C4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E446D0E-6531-40B7-A182-FB86024397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D59C2C63-D709-4949-9465-29A52CBEDD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EFD2038-15D6-4003-8350-AFEC394EEF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43940" y="1399880"/>
            <a:ext cx="585611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CF519C2-F6BE-41BE-A50E-54B98359C9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767AD93-AD3E-4C62-97D5-E54E14B2EA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="" xmlns:a16="http://schemas.microsoft.com/office/drawing/2014/main" id="{AA443E8D-EC07-4B8F-B370-2A1153F350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841F0AA1-D12D-4FDB-BF66-D9398ED930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="" xmlns:a16="http://schemas.microsoft.com/office/drawing/2014/main" id="{E2B949DE-0178-4942-80DE-811C1AA4FC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284AA86D-EAE1-4E3F-A54C-7F1E390B6D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9C0C9E-2BB6-4C71-B757-ECFECDE0F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298" y="1871131"/>
            <a:ext cx="5111752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A06AF0-772B-4F18-B1EB-44673909F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298" y="3657597"/>
            <a:ext cx="5111752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Option-B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0772CE55-4C36-44F1-A9BD-379BEB8431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0661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2643D9-7192-4E9C-BB90-62DA9F694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70663"/>
          </a:xfrm>
        </p:spPr>
        <p:txBody>
          <a:bodyPr>
            <a:normAutofit fontScale="90000"/>
          </a:bodyPr>
          <a:lstStyle/>
          <a:p>
            <a:r>
              <a:rPr lang="en-US" dirty="0"/>
              <a:t>Make any student presenter and tell him to circle different types of pronouns.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2EDAEC-065B-40FD-94AC-72F7FFE75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He              We         Your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Our             me          they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You              He         my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I                  It          us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3606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AFC176-A2C4-4175-8AF1-CA42FE31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Possessive Pronouns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4B7A80F-AA8F-4770-93F8-C6422D7B2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0" i="0" dirty="0">
                <a:solidFill>
                  <a:srgbClr val="3B3E4D"/>
                </a:solidFill>
                <a:effectLst/>
                <a:latin typeface="AkkuratPro"/>
              </a:rPr>
              <a:t>Possessive pronouns show that something belongs to someone. The forms mine , ours ,yours , his , hers etc. are called possessive pronouns. They are used to express ownership/ possession/ relationship.</a:t>
            </a:r>
          </a:p>
          <a:p>
            <a:r>
              <a:rPr lang="en-US" b="0" i="0" dirty="0">
                <a:solidFill>
                  <a:srgbClr val="3B3E4D"/>
                </a:solidFill>
                <a:effectLst/>
                <a:latin typeface="AkkuratPro"/>
              </a:rPr>
              <a:t>E.g. 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/>
              </a:rPr>
              <a:t>The kids are </a:t>
            </a:r>
            <a:r>
              <a:rPr lang="en-US" b="1" i="0" dirty="0">
                <a:solidFill>
                  <a:srgbClr val="333333"/>
                </a:solidFill>
                <a:effectLst/>
                <a:latin typeface="Open Sans"/>
              </a:rPr>
              <a:t>yours </a:t>
            </a:r>
            <a:r>
              <a:rPr lang="en-US" b="0" i="0" dirty="0">
                <a:solidFill>
                  <a:srgbClr val="333333"/>
                </a:solidFill>
                <a:effectLst/>
                <a:latin typeface="Open Sans"/>
              </a:rPr>
              <a:t>and </a:t>
            </a:r>
            <a:r>
              <a:rPr lang="en-US" b="1" i="0" dirty="0">
                <a:solidFill>
                  <a:srgbClr val="333333"/>
                </a:solidFill>
                <a:effectLst/>
                <a:latin typeface="Open Sans"/>
              </a:rPr>
              <a:t>mine.</a:t>
            </a:r>
          </a:p>
          <a:p>
            <a:endParaRPr lang="en-US" b="0" i="0" dirty="0">
              <a:solidFill>
                <a:srgbClr val="3B3E4D"/>
              </a:solidFill>
              <a:effectLst/>
              <a:latin typeface="AkkuratPro"/>
            </a:endParaRPr>
          </a:p>
          <a:p>
            <a:pPr algn="l"/>
            <a:r>
              <a:rPr lang="en-US" b="0" dirty="0">
                <a:solidFill>
                  <a:srgbClr val="3B3E4D"/>
                </a:solidFill>
                <a:effectLst/>
                <a:latin typeface="AkkuratPro"/>
              </a:rPr>
              <a:t>Jane takes pride in Jane’s outfits.</a:t>
            </a:r>
          </a:p>
          <a:p>
            <a:pPr algn="l"/>
            <a:r>
              <a:rPr lang="en-US" b="0" dirty="0">
                <a:solidFill>
                  <a:srgbClr val="3B3E4D"/>
                </a:solidFill>
                <a:effectLst/>
                <a:latin typeface="AkkuratPro"/>
              </a:rPr>
              <a:t>It sounds odd to use Jane’s name twice in this sentence. A possessive pronoun solves the problem:</a:t>
            </a:r>
          </a:p>
          <a:p>
            <a:pPr algn="l"/>
            <a:r>
              <a:rPr lang="en-US" b="0" dirty="0">
                <a:solidFill>
                  <a:srgbClr val="3B3E4D"/>
                </a:solidFill>
                <a:effectLst/>
                <a:latin typeface="AkkuratPro"/>
              </a:rPr>
              <a:t>Jane takes pride in her outfits.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6806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074B0D-877B-40D0-9106-61D82F5A4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US" sz="2200" b="0" i="0" dirty="0">
                <a:solidFill>
                  <a:srgbClr val="33363C"/>
                </a:solidFill>
                <a:effectLst/>
                <a:latin typeface="Open Sans"/>
              </a:rPr>
              <a:t>A </a:t>
            </a:r>
            <a:r>
              <a:rPr lang="en-US" sz="2200" b="1" i="0" dirty="0">
                <a:solidFill>
                  <a:srgbClr val="33363C"/>
                </a:solidFill>
                <a:effectLst/>
                <a:latin typeface="inherit"/>
              </a:rPr>
              <a:t>possessive pronoun</a:t>
            </a:r>
            <a:r>
              <a:rPr lang="en-US" sz="2200" b="0" i="0" dirty="0">
                <a:solidFill>
                  <a:srgbClr val="33363C"/>
                </a:solidFill>
                <a:effectLst/>
                <a:latin typeface="Open Sans"/>
              </a:rPr>
              <a:t> also tells us who owns a thing. However, a possessive pronoun is NOT followed by a noun:</a:t>
            </a:r>
            <a:br>
              <a:rPr lang="en-US" sz="2200" b="0" i="0" dirty="0">
                <a:solidFill>
                  <a:srgbClr val="33363C"/>
                </a:solidFill>
                <a:effectLst/>
                <a:latin typeface="Open San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06F381-C69C-4248-841A-AC6EC51A6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1" dirty="0">
                <a:solidFill>
                  <a:srgbClr val="33363C"/>
                </a:solidFill>
                <a:effectLst/>
                <a:latin typeface="inherit"/>
              </a:rPr>
              <a:t>Whose book is this? </a:t>
            </a:r>
          </a:p>
          <a:p>
            <a:r>
              <a:rPr lang="en-US" b="0" i="1" dirty="0">
                <a:solidFill>
                  <a:srgbClr val="33363C"/>
                </a:solidFill>
                <a:effectLst/>
                <a:latin typeface="inherit"/>
              </a:rPr>
              <a:t>Is it </a:t>
            </a:r>
            <a:r>
              <a:rPr lang="en-US" b="1" i="1" dirty="0">
                <a:solidFill>
                  <a:srgbClr val="33363C"/>
                </a:solidFill>
                <a:effectLst/>
                <a:latin typeface="inherit"/>
              </a:rPr>
              <a:t>yours</a:t>
            </a:r>
            <a:r>
              <a:rPr lang="en-US" b="0" i="1" dirty="0">
                <a:solidFill>
                  <a:srgbClr val="33363C"/>
                </a:solidFill>
                <a:effectLst/>
                <a:latin typeface="inherit"/>
              </a:rPr>
              <a:t>? </a:t>
            </a:r>
            <a:r>
              <a:rPr lang="en-US" b="0" i="0" strike="sngStrike" dirty="0">
                <a:solidFill>
                  <a:srgbClr val="8F0000"/>
                </a:solidFill>
                <a:effectLst/>
                <a:latin typeface="Open Sans"/>
              </a:rPr>
              <a:t>yours book</a:t>
            </a:r>
            <a:br>
              <a:rPr lang="en-US" b="0" i="0" strike="sngStrike" dirty="0">
                <a:solidFill>
                  <a:srgbClr val="8F0000"/>
                </a:solidFill>
                <a:effectLst/>
                <a:latin typeface="Open Sans"/>
              </a:rPr>
            </a:b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85786112-5C8A-42AA-A8E6-BBDD22518B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569677"/>
              </p:ext>
            </p:extLst>
          </p:nvPr>
        </p:nvGraphicFramePr>
        <p:xfrm>
          <a:off x="1176865" y="3733800"/>
          <a:ext cx="6443136" cy="220133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610784">
                  <a:extLst>
                    <a:ext uri="{9D8B030D-6E8A-4147-A177-3AD203B41FA5}">
                      <a16:colId xmlns="" xmlns:a16="http://schemas.microsoft.com/office/drawing/2014/main" val="4212033975"/>
                    </a:ext>
                  </a:extLst>
                </a:gridCol>
                <a:gridCol w="2684640">
                  <a:extLst>
                    <a:ext uri="{9D8B030D-6E8A-4147-A177-3AD203B41FA5}">
                      <a16:colId xmlns="" xmlns:a16="http://schemas.microsoft.com/office/drawing/2014/main" val="2198700774"/>
                    </a:ext>
                  </a:extLst>
                </a:gridCol>
                <a:gridCol w="2147712">
                  <a:extLst>
                    <a:ext uri="{9D8B030D-6E8A-4147-A177-3AD203B41FA5}">
                      <a16:colId xmlns="" xmlns:a16="http://schemas.microsoft.com/office/drawing/2014/main" val="2502932686"/>
                    </a:ext>
                  </a:extLst>
                </a:gridCol>
              </a:tblGrid>
              <a:tr h="550333">
                <a:tc>
                  <a:txBody>
                    <a:bodyPr/>
                    <a:lstStyle/>
                    <a:p>
                      <a:r>
                        <a:rPr lang="en-US" dirty="0"/>
                        <a:t>Person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Singular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Plural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82937118"/>
                  </a:ext>
                </a:extLst>
              </a:tr>
              <a:tr h="550333">
                <a:tc>
                  <a:txBody>
                    <a:bodyPr/>
                    <a:lstStyle/>
                    <a:p>
                      <a:r>
                        <a:rPr lang="en-US" dirty="0"/>
                        <a:t>First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22639091"/>
                  </a:ext>
                </a:extLst>
              </a:tr>
              <a:tr h="550333">
                <a:tc>
                  <a:txBody>
                    <a:bodyPr/>
                    <a:lstStyle/>
                    <a:p>
                      <a:r>
                        <a:rPr lang="en-US" dirty="0"/>
                        <a:t>Second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yours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4990135"/>
                  </a:ext>
                </a:extLst>
              </a:tr>
              <a:tr h="550333">
                <a:tc>
                  <a:txBody>
                    <a:bodyPr/>
                    <a:lstStyle/>
                    <a:p>
                      <a:r>
                        <a:rPr lang="en-US" dirty="0"/>
                        <a:t>Third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His, hers, 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theirs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67397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803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575D7A7-3C36-4508-9BC6-70A93BD3C4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C964A0D-06B7-4C16-AC9F-20ADDA8059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5703F5C-55DF-45CD-BC3F-3BE8F10339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8C7134F-70F9-4826-A97E-9B39AEA08F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9351E73-B6DD-4B56-8EE9-C16B5711C4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E446D0E-6531-40B7-A182-FB86024397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D59C2C63-D709-4949-9465-29A52CBEDD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EFD2038-15D6-4003-8350-AFEC394EEF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43940" y="1399880"/>
            <a:ext cx="585611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CF519C2-F6BE-41BE-A50E-54B98359C9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767AD93-AD3E-4C62-97D5-E54E14B2EA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="" xmlns:a16="http://schemas.microsoft.com/office/drawing/2014/main" id="{AA443E8D-EC07-4B8F-B370-2A1153F350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841F0AA1-D12D-4FDB-BF66-D9398ED930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="" xmlns:a16="http://schemas.microsoft.com/office/drawing/2014/main" id="{E2B949DE-0178-4942-80DE-811C1AA4FC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284AA86D-EAE1-4E3F-A54C-7F1E390B6D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43FB8F-620F-4BE5-ADB3-06C2E131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298" y="1871131"/>
            <a:ext cx="5111752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57496A-68E7-4485-B760-FCA89A70A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298" y="3657597"/>
            <a:ext cx="5111752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Option - C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0772CE55-4C36-44F1-A9BD-379BEB8431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9065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78A444-A30A-4214-A5F1-C9838397E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Poll Question</a:t>
            </a:r>
            <a:br>
              <a:rPr lang="en-US" dirty="0"/>
            </a:br>
            <a:r>
              <a:rPr lang="en-US" b="1" i="0" dirty="0">
                <a:solidFill>
                  <a:srgbClr val="393A68"/>
                </a:solidFill>
                <a:effectLst/>
                <a:latin typeface="Open Sans"/>
              </a:rPr>
              <a:t> </a:t>
            </a:r>
            <a:r>
              <a:rPr lang="en-US" sz="2000" b="1" i="0" dirty="0">
                <a:solidFill>
                  <a:srgbClr val="4990E2"/>
                </a:solidFill>
                <a:effectLst/>
                <a:latin typeface="Open Sans"/>
              </a:rPr>
              <a:t>Identify the case of the underlined pronoun in the following sentence.</a:t>
            </a:r>
            <a:r>
              <a:rPr lang="en-US" sz="2000" b="1" i="0" dirty="0">
                <a:solidFill>
                  <a:srgbClr val="393A68"/>
                </a:solidFill>
                <a:effectLst/>
                <a:latin typeface="Open Sans"/>
              </a:rPr>
              <a:t/>
            </a:r>
            <a:br>
              <a:rPr lang="en-US" sz="2000" b="1" i="0" dirty="0">
                <a:solidFill>
                  <a:srgbClr val="393A68"/>
                </a:solidFill>
                <a:effectLst/>
                <a:latin typeface="Open Sans"/>
              </a:rPr>
            </a:b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B05291-5BAF-4685-9880-5EF769F9D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fontAlgn="t"/>
            <a:r>
              <a:rPr lang="en-US" b="1" i="0" dirty="0">
                <a:solidFill>
                  <a:srgbClr val="393A68"/>
                </a:solidFill>
                <a:effectLst/>
                <a:latin typeface="Open Sans"/>
              </a:rPr>
              <a:t>After lunch, we completed the worksheets our teacher had given </a:t>
            </a:r>
            <a:r>
              <a:rPr lang="en-US" b="1" i="0" u="sng" dirty="0">
                <a:solidFill>
                  <a:srgbClr val="5DE2A5"/>
                </a:solidFill>
                <a:effectLst/>
                <a:latin typeface="Open Sans"/>
              </a:rPr>
              <a:t>us</a:t>
            </a:r>
            <a:r>
              <a:rPr lang="en-US" b="1" i="0" dirty="0">
                <a:solidFill>
                  <a:srgbClr val="393A68"/>
                </a:solidFill>
                <a:effectLst/>
                <a:latin typeface="Open Sans"/>
              </a:rPr>
              <a:t>.</a:t>
            </a:r>
          </a:p>
          <a:p>
            <a:pPr algn="l" fontAlgn="ctr"/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Subject pronoun</a:t>
            </a:r>
          </a:p>
          <a:p>
            <a:pPr algn="l" fontAlgn="ctr"/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Object pronoun</a:t>
            </a:r>
          </a:p>
          <a:p>
            <a:pPr algn="l" fontAlgn="ctr"/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Possessive Pronoun</a:t>
            </a:r>
          </a:p>
          <a:p>
            <a:pPr algn="l" fontAlgn="ctr"/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Adjective Pronoun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733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575D7A7-3C36-4508-9BC6-70A93BD3C4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C964A0D-06B7-4C16-AC9F-20ADDA8059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5703F5C-55DF-45CD-BC3F-3BE8F10339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8C7134F-70F9-4826-A97E-9B39AEA08F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9351E73-B6DD-4B56-8EE9-C16B5711C4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E446D0E-6531-40B7-A182-FB86024397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D59C2C63-D709-4949-9465-29A52CBEDD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EFD2038-15D6-4003-8350-AFEC394EEF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43940" y="1399880"/>
            <a:ext cx="585611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CF519C2-F6BE-41BE-A50E-54B98359C9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767AD93-AD3E-4C62-97D5-E54E14B2EA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="" xmlns:a16="http://schemas.microsoft.com/office/drawing/2014/main" id="{AA443E8D-EC07-4B8F-B370-2A1153F350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841F0AA1-D12D-4FDB-BF66-D9398ED930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="" xmlns:a16="http://schemas.microsoft.com/office/drawing/2014/main" id="{E2B949DE-0178-4942-80DE-811C1AA4FC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284AA86D-EAE1-4E3F-A54C-7F1E390B6D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9201E2-DD36-4178-A156-6CFAC6E3C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298" y="1871131"/>
            <a:ext cx="5111752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154BE61-5E02-4C08-AAC6-2698C6150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298" y="3657597"/>
            <a:ext cx="5111752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Option-B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0772CE55-4C36-44F1-A9BD-379BEB8431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6172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33F0879-3DA0-4CB8-B35E-A0AD425581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24D2183-F388-476E-92A9-D6639D6985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4603" y="496090"/>
            <a:ext cx="2867411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43462E7-1698-4B21-BE89-AEFAC7C2FE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6009" y="609602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E29C1C-DFB0-4704-A108-357FA9292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855" y="685800"/>
            <a:ext cx="2126598" cy="838200"/>
          </a:xfrm>
        </p:spPr>
        <p:txBody>
          <a:bodyPr anchor="b">
            <a:noAutofit/>
          </a:bodyPr>
          <a:lstStyle/>
          <a:p>
            <a:r>
              <a:rPr lang="en-US" sz="2800" b="1" dirty="0">
                <a:solidFill>
                  <a:srgbClr val="262626"/>
                </a:solidFill>
              </a:rPr>
              <a:t>Reflexive Pronoun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0731F34D-B828-4D31-8FCD-02BC2F11E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55" y="1524000"/>
            <a:ext cx="2218004" cy="4458511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262626"/>
                </a:solidFill>
              </a:rPr>
              <a:t>‘</a:t>
            </a:r>
            <a:r>
              <a:rPr lang="en-US" sz="1800" b="1" dirty="0">
                <a:solidFill>
                  <a:srgbClr val="262626"/>
                </a:solidFill>
              </a:rPr>
              <a:t>SELF’</a:t>
            </a:r>
            <a:r>
              <a:rPr lang="en-US" sz="1800" dirty="0">
                <a:solidFill>
                  <a:srgbClr val="262626"/>
                </a:solidFill>
              </a:rPr>
              <a:t> form of the personal pronoun i.e. words </a:t>
            </a:r>
            <a:r>
              <a:rPr lang="en-US" sz="1800" b="1" dirty="0">
                <a:solidFill>
                  <a:srgbClr val="262626"/>
                </a:solidFill>
              </a:rPr>
              <a:t>‘myself’ , ‘yourself’, ‘himself’ </a:t>
            </a:r>
            <a:r>
              <a:rPr lang="en-US" sz="1800" dirty="0">
                <a:solidFill>
                  <a:srgbClr val="262626"/>
                </a:solidFill>
              </a:rPr>
              <a:t>are called reflexive pronoun.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 It refers or reflects back to a noun or pronoun already mentioned. It adds new information and cannot be removed from the sentence. </a:t>
            </a:r>
            <a:endParaRPr lang="en-US" sz="1800" dirty="0">
              <a:solidFill>
                <a:srgbClr val="262626"/>
              </a:solidFill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6C22FCAC-D7EC-4A52-B153-FF761E223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96618" y="0"/>
            <a:ext cx="554738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="" xmlns:a16="http://schemas.microsoft.com/office/drawing/2014/main" id="{FFD309DD-ABB4-453B-B71F-13D85813F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1" r="18182"/>
          <a:stretch/>
        </p:blipFill>
        <p:spPr>
          <a:xfrm>
            <a:off x="4076932" y="1059898"/>
            <a:ext cx="4573531" cy="468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9971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E21DB1-470D-48AE-9DD2-F0861077B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218263"/>
          </a:xfrm>
        </p:spPr>
        <p:txBody>
          <a:bodyPr>
            <a:normAutofit/>
          </a:bodyPr>
          <a:lstStyle/>
          <a:p>
            <a:r>
              <a:rPr lang="en-US" sz="2400" b="1" i="0" dirty="0">
                <a:solidFill>
                  <a:srgbClr val="444444"/>
                </a:solidFill>
                <a:effectLst/>
              </a:rPr>
              <a:t>Reflexive pronouns 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are used when the subject and the object  refer to the same person or thing. For Example: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111A9A6-63B3-4894-B726-FA27BC486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saw </a:t>
            </a:r>
            <a:r>
              <a:rPr lang="en-US" b="1" dirty="0"/>
              <a:t>myself</a:t>
            </a:r>
            <a:r>
              <a:rPr lang="en-US" dirty="0"/>
              <a:t> in the mirror.</a:t>
            </a:r>
          </a:p>
          <a:p>
            <a:r>
              <a:rPr lang="en-US" dirty="0"/>
              <a:t>He hurt </a:t>
            </a:r>
            <a:r>
              <a:rPr lang="en-US" b="1" dirty="0"/>
              <a:t>himself</a:t>
            </a:r>
            <a:r>
              <a:rPr lang="en-US" dirty="0"/>
              <a:t> while playing.</a:t>
            </a:r>
          </a:p>
          <a:p>
            <a:r>
              <a:rPr lang="en-US" dirty="0">
                <a:effectLst/>
                <a:ea typeface="Times New Roman" panose="02020603050405020304" pitchFamily="18" charset="0"/>
              </a:rPr>
              <a:t>You should address the letter to </a:t>
            </a:r>
            <a:r>
              <a:rPr lang="en-US" b="1" u="heavy" dirty="0">
                <a:effectLst/>
                <a:ea typeface="Times New Roman" panose="02020603050405020304" pitchFamily="18" charset="0"/>
              </a:rPr>
              <a:t>yourself.</a:t>
            </a:r>
            <a:endParaRPr lang="en-US" dirty="0">
              <a:effectLst/>
              <a:ea typeface="Times New Roman" panose="02020603050405020304" pitchFamily="18" charset="0"/>
            </a:endParaRPr>
          </a:p>
          <a:p>
            <a:r>
              <a:rPr lang="en-US" dirty="0"/>
              <a:t>Each of the above </a:t>
            </a:r>
            <a:r>
              <a:rPr lang="en-US" b="1" dirty="0"/>
              <a:t>bold </a:t>
            </a:r>
            <a:r>
              <a:rPr lang="en-US" dirty="0"/>
              <a:t>words ( reflexive pronouns ) is the object of the verb in the sentence but refers to the same person as the subject.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50306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A53C6F-D24B-4149-BD76-03B57065D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1FC32CC-93F6-4AB5-9BFE-10E6C6C91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which of the following sentence , a reflexive pronoun is used?</a:t>
            </a:r>
          </a:p>
          <a:p>
            <a:r>
              <a:rPr lang="en-US" dirty="0"/>
              <a:t>A. The queen herself attended the party</a:t>
            </a:r>
          </a:p>
          <a:p>
            <a:r>
              <a:rPr lang="en-US" dirty="0"/>
              <a:t>B.  She will do it herself.</a:t>
            </a:r>
          </a:p>
          <a:p>
            <a:r>
              <a:rPr lang="en-US" dirty="0"/>
              <a:t>C. I  hurt myself trying to fix my father’s car</a:t>
            </a:r>
          </a:p>
          <a:p>
            <a:r>
              <a:rPr lang="en-US" dirty="0"/>
              <a:t>D. I heard the lie myself</a:t>
            </a:r>
          </a:p>
        </p:txBody>
      </p:sp>
    </p:spTree>
    <p:extLst>
      <p:ext uri="{BB962C8B-B14F-4D97-AF65-F5344CB8AC3E}">
        <p14:creationId xmlns:p14="http://schemas.microsoft.com/office/powerpoint/2010/main" val="31782988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575D7A7-3C36-4508-9BC6-70A93BD3C4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C964A0D-06B7-4C16-AC9F-20ADDA8059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5703F5C-55DF-45CD-BC3F-3BE8F10339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8C7134F-70F9-4826-A97E-9B39AEA08F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9351E73-B6DD-4B56-8EE9-C16B5711C4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E446D0E-6531-40B7-A182-FB86024397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D59C2C63-D709-4949-9465-29A52CBEDD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EFD2038-15D6-4003-8350-AFEC394EEF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43940" y="1399880"/>
            <a:ext cx="585611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CF519C2-F6BE-41BE-A50E-54B98359C9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767AD93-AD3E-4C62-97D5-E54E14B2EA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="" xmlns:a16="http://schemas.microsoft.com/office/drawing/2014/main" id="{AA443E8D-EC07-4B8F-B370-2A1153F350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841F0AA1-D12D-4FDB-BF66-D9398ED930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="" xmlns:a16="http://schemas.microsoft.com/office/drawing/2014/main" id="{E2B949DE-0178-4942-80DE-811C1AA4FC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284AA86D-EAE1-4E3F-A54C-7F1E390B6D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C828F1-626A-421B-8A4C-B7B626F72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298" y="1871131"/>
            <a:ext cx="5111752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D112BD6-99CE-4F9F-B12E-2B1CD9C59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298" y="3657597"/>
            <a:ext cx="5111752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Option- C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0772CE55-4C36-44F1-A9BD-379BEB8431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9602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FE280D-773D-43D8-AA08-8D365048C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able, calendar&#10;&#10;Description automatically generated">
            <a:extLst>
              <a:ext uri="{FF2B5EF4-FFF2-40B4-BE49-F238E27FC236}">
                <a16:creationId xmlns="" xmlns:a16="http://schemas.microsoft.com/office/drawing/2014/main" id="{FC9D949A-A085-4485-99BD-6EF03AB4D8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00" y="915337"/>
            <a:ext cx="6798734" cy="5020327"/>
          </a:xfrm>
        </p:spPr>
      </p:pic>
    </p:spTree>
    <p:extLst>
      <p:ext uri="{BB962C8B-B14F-4D97-AF65-F5344CB8AC3E}">
        <p14:creationId xmlns:p14="http://schemas.microsoft.com/office/powerpoint/2010/main" val="66071291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33F0879-3DA0-4CB8-B35E-A0AD425581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24D2183-F388-476E-92A9-D6639D6985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4603" y="496090"/>
            <a:ext cx="2867411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43462E7-1698-4B21-BE89-AEFAC7C2FE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6009" y="609602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855" y="685800"/>
            <a:ext cx="2126598" cy="762000"/>
          </a:xfrm>
        </p:spPr>
        <p:txBody>
          <a:bodyPr anchor="b">
            <a:normAutofit fontScale="90000"/>
          </a:bodyPr>
          <a:lstStyle/>
          <a:p>
            <a:r>
              <a:rPr lang="en-US" sz="2400" b="1" dirty="0">
                <a:solidFill>
                  <a:srgbClr val="262626"/>
                </a:solidFill>
              </a:rPr>
              <a:t>Emphatic  </a:t>
            </a:r>
            <a:r>
              <a:rPr lang="en-US" sz="2700" b="1" dirty="0">
                <a:solidFill>
                  <a:srgbClr val="262626"/>
                </a:solidFill>
              </a:rPr>
              <a:t>Pronoun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96B5CB62-BB7F-4586-804E-E28428133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55" y="1561313"/>
            <a:ext cx="2126598" cy="442119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Emphatic 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pronoun </a:t>
            </a:r>
            <a:r>
              <a:rPr lang="en-US" sz="2000" b="0" i="0" dirty="0">
                <a:solidFill>
                  <a:srgbClr val="444444"/>
                </a:solidFill>
                <a:effectLst/>
                <a:latin typeface="Segoe UI" panose="020B0502040204020203" pitchFamily="34" charset="0"/>
              </a:rPr>
              <a:t>are pronouns used for highlighting, stressing or emphasizing the noun or pronoun that comes before it. </a:t>
            </a:r>
            <a:endParaRPr lang="en-US" sz="2000" dirty="0">
              <a:solidFill>
                <a:srgbClr val="262626"/>
              </a:solidFill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6C22FCAC-D7EC-4A52-B153-FF761E223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96618" y="0"/>
            <a:ext cx="554738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, chat or text message&#10;&#10;Description automatically generated">
            <a:extLst>
              <a:ext uri="{FF2B5EF4-FFF2-40B4-BE49-F238E27FC236}">
                <a16:creationId xmlns="" xmlns:a16="http://schemas.microsoft.com/office/drawing/2014/main" id="{9A4038B9-8FF6-4007-896B-8666E5CE10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2926" r="7039" b="3415"/>
          <a:stretch/>
        </p:blipFill>
        <p:spPr>
          <a:xfrm>
            <a:off x="4076932" y="496089"/>
            <a:ext cx="4573531" cy="588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6805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5EB3E9-6487-4AD9-9299-275604014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Emphatic pronouns  can be omitted without changing the sense of a sentence</a:t>
            </a:r>
            <a:r>
              <a:rPr lang="en-US" dirty="0"/>
              <a:t>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35DB56-6020-4BEC-A865-F49634DFA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Example:</a:t>
            </a:r>
          </a:p>
          <a:p>
            <a:r>
              <a:rPr lang="en-US" sz="2000" b="0" i="0" dirty="0">
                <a:solidFill>
                  <a:srgbClr val="444444"/>
                </a:solidFill>
                <a:effectLst/>
              </a:rPr>
              <a:t>Joseph </a:t>
            </a:r>
            <a:r>
              <a:rPr lang="en-US" sz="2000" b="1" i="0" u="sng" dirty="0">
                <a:solidFill>
                  <a:schemeClr val="tx1"/>
                </a:solidFill>
                <a:effectLst/>
              </a:rPr>
              <a:t>himself</a:t>
            </a:r>
            <a:r>
              <a:rPr lang="en-US" sz="2000" b="0" i="0" dirty="0">
                <a:solidFill>
                  <a:srgbClr val="444444"/>
                </a:solidFill>
                <a:effectLst/>
              </a:rPr>
              <a:t> went to check the gate.</a:t>
            </a:r>
          </a:p>
          <a:p>
            <a:r>
              <a:rPr lang="en-US" sz="2000" dirty="0">
                <a:effectLst/>
                <a:ea typeface="Times New Roman" panose="02020603050405020304" pitchFamily="18" charset="0"/>
              </a:rPr>
              <a:t>Mom drove me to school</a:t>
            </a:r>
            <a:r>
              <a:rPr lang="en-US" sz="2000" spc="-55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000" b="1" u="heavy" dirty="0">
                <a:effectLst/>
                <a:ea typeface="Times New Roman" panose="02020603050405020304" pitchFamily="18" charset="0"/>
              </a:rPr>
              <a:t>herself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.</a:t>
            </a:r>
          </a:p>
          <a:p>
            <a:r>
              <a:rPr lang="en-US" sz="2000" b="0" i="1" dirty="0">
                <a:solidFill>
                  <a:srgbClr val="444444"/>
                </a:solidFill>
                <a:effectLst/>
                <a:latin typeface="Lato"/>
              </a:rPr>
              <a:t>We intend to do all the work </a:t>
            </a:r>
            <a:r>
              <a:rPr lang="en-US" sz="2000" b="1" i="1" u="sng" dirty="0">
                <a:solidFill>
                  <a:srgbClr val="444444"/>
                </a:solidFill>
                <a:effectLst/>
                <a:latin typeface="Lato"/>
              </a:rPr>
              <a:t>ourselves</a:t>
            </a:r>
            <a:r>
              <a:rPr lang="en-US" sz="2000" b="1" i="1" dirty="0">
                <a:solidFill>
                  <a:srgbClr val="444444"/>
                </a:solidFill>
                <a:effectLst/>
                <a:latin typeface="Lato"/>
              </a:rPr>
              <a:t>.</a:t>
            </a:r>
          </a:p>
          <a:p>
            <a:r>
              <a:rPr lang="en-US" sz="2000" i="1" dirty="0">
                <a:solidFill>
                  <a:srgbClr val="3A3D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Did you </a:t>
            </a:r>
            <a:r>
              <a:rPr lang="en-US" sz="2000" b="1" i="1" u="heav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yourself</a:t>
            </a:r>
            <a:r>
              <a:rPr lang="en-US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3A3D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make the</a:t>
            </a:r>
            <a:r>
              <a:rPr lang="en-US" sz="2000" i="1" spc="-70" dirty="0">
                <a:solidFill>
                  <a:srgbClr val="3A3D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3A3D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cake?</a:t>
            </a:r>
            <a:endParaRPr lang="en-US" sz="20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2890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/>
              <a:t>Notes:</a:t>
            </a:r>
            <a:br>
              <a:rPr lang="en-US" sz="2700" b="1" dirty="0"/>
            </a:br>
            <a:r>
              <a:rPr lang="en-US" sz="2700" dirty="0"/>
              <a:t>The emphatic pronouns cannot be used as subjects. It is therefore wrong to say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680" y="2514600"/>
            <a:ext cx="594457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153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Noun?????????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noun is a………..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5" y="2286000"/>
            <a:ext cx="1899529" cy="1419225"/>
          </a:xfrm>
          <a:prstGeom prst="rect">
            <a:avLst/>
          </a:prstGeom>
        </p:spPr>
      </p:pic>
      <p:pic>
        <p:nvPicPr>
          <p:cNvPr id="1026" name="Picture 2" descr="C:\Users\DELL\AppData\Local\Microsoft\Windows\INetCache\IE\XL62B10L\37163748893_292ce97b2c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2486891"/>
            <a:ext cx="1676400" cy="121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ELL\AppData\Local\Microsoft\Windows\INetCache\IE\XL62B10L\car-4065110_64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286000"/>
            <a:ext cx="2286000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DELL\AppData\Local\Microsoft\Windows\INetCache\IE\69F06UJ4\lemmling-Cartoon-giraffe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38600"/>
            <a:ext cx="1371600" cy="195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ELL\AppData\Local\Microsoft\Windows\INetCache\IE\CD3L1IBD\emoticon-1659233_960_72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699" y="4038600"/>
            <a:ext cx="4343400" cy="262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DELL\AppData\Local\Microsoft\Windows\INetCache\IE\CD3L1IBD\bulb-29050_640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38600"/>
            <a:ext cx="2667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0295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Difference between reflective and emphatic pronouns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1342390" algn="l"/>
              </a:tabLst>
            </a:pPr>
            <a:r>
              <a:rPr lang="en-US" b="1" i="1" dirty="0">
                <a:latin typeface="Times New Roman"/>
                <a:ea typeface="Calibri"/>
                <a:cs typeface="Times New Roman"/>
              </a:rPr>
              <a:t>Note that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an emphatic pronoun can be removed from the sentence and the core meaning would not be affected. A reflexive pronoun, on the other hand, is indispensable. The sentence wouldn’t make complete sense if you remove the reflexive pronoun.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7" t="58341" r="15995" b="8539"/>
          <a:stretch/>
        </p:blipFill>
        <p:spPr>
          <a:xfrm>
            <a:off x="1905000" y="4876800"/>
            <a:ext cx="5661764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4522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362419E-8E8A-4B4D-9E29-37AB6A5C7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609601"/>
            <a:ext cx="6798734" cy="1609604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>Poll Ques</a:t>
            </a:r>
            <a:r>
              <a:rPr lang="en-US" sz="2800" dirty="0"/>
              <a:t>tion </a:t>
            </a:r>
            <a:r>
              <a:rPr lang="en-US" sz="2700" dirty="0"/>
              <a:t>–</a:t>
            </a:r>
            <a:br>
              <a:rPr lang="en-US" sz="2700" dirty="0"/>
            </a:br>
            <a:r>
              <a:rPr lang="en-US" sz="2700" b="1" i="0" dirty="0">
                <a:solidFill>
                  <a:srgbClr val="393A68"/>
                </a:solidFill>
                <a:effectLst/>
                <a:latin typeface="Open Sans"/>
              </a:rPr>
              <a:t>State whether the pronoun is reflexive or emphatic.</a:t>
            </a:r>
            <a:br>
              <a:rPr lang="en-US" sz="2700" b="1" i="0" dirty="0">
                <a:solidFill>
                  <a:srgbClr val="393A68"/>
                </a:solidFill>
                <a:effectLst/>
                <a:latin typeface="Open San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95E5C22-AE50-4DBF-99EA-D29A96976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i="0" dirty="0">
                <a:solidFill>
                  <a:srgbClr val="393A68"/>
                </a:solidFill>
                <a:effectLst/>
                <a:latin typeface="Open Sans"/>
              </a:rPr>
              <a:t>Why are you shouting? We ourselves saw to stealing.</a:t>
            </a:r>
          </a:p>
          <a:p>
            <a:pPr algn="l"/>
            <a:r>
              <a:rPr lang="en-US" b="1" dirty="0">
                <a:solidFill>
                  <a:srgbClr val="393A68"/>
                </a:solidFill>
                <a:latin typeface="Open Sans"/>
              </a:rPr>
              <a:t>A. </a:t>
            </a: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Emphatic</a:t>
            </a:r>
          </a:p>
          <a:p>
            <a:pPr algn="l"/>
            <a:r>
              <a:rPr lang="en-US" b="1" dirty="0">
                <a:solidFill>
                  <a:srgbClr val="393A68"/>
                </a:solidFill>
                <a:latin typeface="Open Sans"/>
              </a:rPr>
              <a:t>B. </a:t>
            </a:r>
            <a:r>
              <a:rPr lang="en-US" dirty="0">
                <a:solidFill>
                  <a:srgbClr val="393A68"/>
                </a:solidFill>
                <a:latin typeface="Open Sans"/>
              </a:rPr>
              <a:t>Reflexive</a:t>
            </a:r>
            <a:endParaRPr lang="en-US" b="1" dirty="0">
              <a:solidFill>
                <a:srgbClr val="393A68"/>
              </a:solidFill>
              <a:latin typeface="Open Sans"/>
            </a:endParaRPr>
          </a:p>
          <a:p>
            <a:pPr marL="0" indent="0" algn="r">
              <a:buNone/>
            </a:pPr>
            <a:r>
              <a:rPr lang="en-US" b="1" i="0" dirty="0">
                <a:solidFill>
                  <a:srgbClr val="393A68"/>
                </a:solidFill>
                <a:effectLst/>
                <a:latin typeface="Open Sans"/>
              </a:rPr>
              <a:t> </a:t>
            </a:r>
            <a:r>
              <a:rPr lang="en-US" b="1" dirty="0">
                <a:solidFill>
                  <a:srgbClr val="393A68"/>
                </a:solidFill>
                <a:latin typeface="Open Sans"/>
              </a:rPr>
              <a:t> </a:t>
            </a:r>
            <a:endParaRPr lang="en-US" b="1" i="0" dirty="0">
              <a:solidFill>
                <a:srgbClr val="393A68"/>
              </a:solidFill>
              <a:effectLst/>
              <a:latin typeface="Open Sans"/>
            </a:endParaRPr>
          </a:p>
          <a:p>
            <a:pPr algn="l"/>
            <a:endParaRPr lang="en-US" b="1" i="0" dirty="0">
              <a:solidFill>
                <a:srgbClr val="393A68"/>
              </a:solidFill>
              <a:effectLst/>
              <a:latin typeface="Open 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671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575D7A7-3C36-4508-9BC6-70A93BD3C4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C964A0D-06B7-4C16-AC9F-20ADDA8059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5703F5C-55DF-45CD-BC3F-3BE8F10339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8C7134F-70F9-4826-A97E-9B39AEA08F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9351E73-B6DD-4B56-8EE9-C16B5711C4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E446D0E-6531-40B7-A182-FB86024397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D59C2C63-D709-4949-9465-29A52CBEDD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EFD2038-15D6-4003-8350-AFEC394EEF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43940" y="1399880"/>
            <a:ext cx="585611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CF519C2-F6BE-41BE-A50E-54B98359C9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767AD93-AD3E-4C62-97D5-E54E14B2EA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="" xmlns:a16="http://schemas.microsoft.com/office/drawing/2014/main" id="{AA443E8D-EC07-4B8F-B370-2A1153F350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841F0AA1-D12D-4FDB-BF66-D9398ED930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="" xmlns:a16="http://schemas.microsoft.com/office/drawing/2014/main" id="{E2B949DE-0178-4942-80DE-811C1AA4FC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284AA86D-EAE1-4E3F-A54C-7F1E390B6D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1D4382-1B37-44CA-BF30-71545D32F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298" y="1871131"/>
            <a:ext cx="5111752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076246E-0D5E-4D31-85B8-BE763E483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298" y="3657597"/>
            <a:ext cx="5111752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Option- A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0772CE55-4C36-44F1-A9BD-379BEB8431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3802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Activity- Make any student presenter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38400"/>
            <a:ext cx="6553199" cy="2622550"/>
          </a:xfrm>
        </p:spPr>
      </p:pic>
    </p:spTree>
    <p:extLst>
      <p:ext uri="{BB962C8B-B14F-4D97-AF65-F5344CB8AC3E}">
        <p14:creationId xmlns:p14="http://schemas.microsoft.com/office/powerpoint/2010/main" val="9490973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33F0879-3DA0-4CB8-B35E-A0AD425581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24D2183-F388-476E-92A9-D6639D6985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4603" y="496090"/>
            <a:ext cx="2867411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43462E7-1698-4B21-BE89-AEFAC7C2FE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6009" y="609602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993115-BA7E-4550-A3D7-EE2DA8049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855" y="972766"/>
            <a:ext cx="2126598" cy="125486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i="0" dirty="0">
                <a:solidFill>
                  <a:srgbClr val="262626"/>
                </a:solidFill>
                <a:effectLst/>
                <a:latin typeface="Segoe UI" panose="020B0502040204020203" pitchFamily="34" charset="0"/>
              </a:rPr>
              <a:t>Demonstrative </a:t>
            </a:r>
            <a:r>
              <a:rPr lang="en-US" sz="2000" b="1" dirty="0">
                <a:solidFill>
                  <a:srgbClr val="262626"/>
                </a:solidFill>
                <a:latin typeface="Segoe UI" panose="020B0502040204020203" pitchFamily="34" charset="0"/>
              </a:rPr>
              <a:t>P</a:t>
            </a:r>
            <a:r>
              <a:rPr lang="en-US" sz="2000" b="1" i="0" dirty="0">
                <a:solidFill>
                  <a:srgbClr val="262626"/>
                </a:solidFill>
                <a:effectLst/>
                <a:latin typeface="Segoe UI" panose="020B0502040204020203" pitchFamily="34" charset="0"/>
              </a:rPr>
              <a:t>ronoun</a:t>
            </a:r>
            <a:endParaRPr lang="en-US" sz="2000" b="1" dirty="0">
              <a:solidFill>
                <a:srgbClr val="262626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02D88A71-438B-45AA-96F8-06E2953AD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55" y="2430471"/>
            <a:ext cx="2126598" cy="35520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0" i="0" dirty="0">
                <a:solidFill>
                  <a:srgbClr val="262626"/>
                </a:solidFill>
                <a:effectLst/>
                <a:latin typeface="Segoe UI" panose="020B0502040204020203" pitchFamily="34" charset="0"/>
              </a:rPr>
              <a:t>These pronouns point out people or objects. There are four demonstrative pronouns.</a:t>
            </a:r>
            <a:endParaRPr lang="en-US" dirty="0">
              <a:solidFill>
                <a:srgbClr val="262626"/>
              </a:solidFill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6C22FCAC-D7EC-4A52-B153-FF761E223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96618" y="0"/>
            <a:ext cx="554738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="" xmlns:a16="http://schemas.microsoft.com/office/drawing/2014/main" id="{72C688F8-DB50-4CFF-821C-AAB12F164F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0"/>
          <a:stretch/>
        </p:blipFill>
        <p:spPr>
          <a:xfrm>
            <a:off x="4076932" y="609602"/>
            <a:ext cx="4573531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868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C2D7C6-A4A9-4A00-B829-4C3929C2A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5146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ED76044-C1A2-42D4-8988-540F1A259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915337"/>
            <a:ext cx="6798736" cy="5019795"/>
          </a:xfrm>
        </p:spPr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endParaRPr lang="en-US" b="0" i="0" u="sng" dirty="0">
              <a:solidFill>
                <a:srgbClr val="444444"/>
              </a:solidFill>
              <a:effectLst/>
              <a:latin typeface="Lato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algn="l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800" b="1" i="0" u="sng" dirty="0">
                <a:solidFill>
                  <a:srgbClr val="444444"/>
                </a:solidFill>
                <a:effectLst/>
              </a:rPr>
              <a:t>That</a:t>
            </a:r>
            <a:r>
              <a:rPr lang="en-US" sz="2800" b="0" i="0" dirty="0">
                <a:solidFill>
                  <a:srgbClr val="444444"/>
                </a:solidFill>
                <a:effectLst/>
              </a:rPr>
              <a:t> is a long way to go.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800" b="1" i="0" u="sng" dirty="0">
                <a:solidFill>
                  <a:srgbClr val="444444"/>
                </a:solidFill>
                <a:effectLst/>
              </a:rPr>
              <a:t>This</a:t>
            </a:r>
            <a:r>
              <a:rPr lang="en-US" sz="2800" b="1" i="0" dirty="0">
                <a:solidFill>
                  <a:srgbClr val="444444"/>
                </a:solidFill>
                <a:effectLst/>
              </a:rPr>
              <a:t> </a:t>
            </a:r>
            <a:r>
              <a:rPr lang="en-US" sz="2800" b="0" i="0" dirty="0">
                <a:solidFill>
                  <a:srgbClr val="444444"/>
                </a:solidFill>
                <a:effectLst/>
              </a:rPr>
              <a:t>is my car. </a:t>
            </a:r>
            <a:endParaRPr lang="en-US" sz="2800" dirty="0"/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800" dirty="0"/>
              <a:t>After dinner , can you wash </a:t>
            </a:r>
            <a:r>
              <a:rPr lang="en-US" sz="2800" b="1" u="sng" dirty="0"/>
              <a:t>these</a:t>
            </a:r>
            <a:r>
              <a:rPr lang="en-US" sz="2800" dirty="0"/>
              <a:t> ?</a:t>
            </a:r>
          </a:p>
          <a:p>
            <a:r>
              <a:rPr lang="en-US" sz="2800" dirty="0"/>
              <a:t>Can you give me the names of</a:t>
            </a:r>
            <a:r>
              <a:rPr lang="en-US" sz="2800" b="1" u="sng" dirty="0"/>
              <a:t> those </a:t>
            </a:r>
            <a:r>
              <a:rPr lang="en-US" sz="2800" dirty="0"/>
              <a:t>who were absent?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927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29EAD68-CDCC-4B0D-AB82-87177B8E3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F25CF2-E259-44E3-8424-6788D8E82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</a:t>
            </a:r>
            <a:r>
              <a:rPr lang="en-US" sz="2800" b="1" dirty="0"/>
              <a:t>This’ </a:t>
            </a:r>
            <a:r>
              <a:rPr lang="en-US" sz="2800" dirty="0"/>
              <a:t>and ‘These’ are used for person or things that are near to the speaker. ‘</a:t>
            </a:r>
            <a:r>
              <a:rPr lang="en-US" sz="2800" b="1" dirty="0"/>
              <a:t>That’ </a:t>
            </a:r>
            <a:r>
              <a:rPr lang="en-US" sz="2800" dirty="0"/>
              <a:t>and </a:t>
            </a:r>
            <a:r>
              <a:rPr lang="en-US" sz="2800" b="1" dirty="0"/>
              <a:t>‘Those’ </a:t>
            </a:r>
            <a:r>
              <a:rPr lang="en-US" sz="2800" dirty="0"/>
              <a:t>refer to the person or things that are farther away from the speaker.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103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3FAB65-5AFF-4D68-8A9A-870CFBA9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262626"/>
                </a:solidFill>
              </a:rPr>
              <a:t>Poll Question:-</a:t>
            </a:r>
            <a:r>
              <a:rPr lang="en-US" sz="2800" b="1" i="0">
                <a:solidFill>
                  <a:srgbClr val="262626"/>
                </a:solidFill>
                <a:effectLst/>
                <a:latin typeface="Open Sans"/>
              </a:rPr>
              <a:t> </a:t>
            </a:r>
            <a:br>
              <a:rPr lang="en-US" sz="2800" b="1" i="0">
                <a:solidFill>
                  <a:srgbClr val="262626"/>
                </a:solidFill>
                <a:effectLst/>
                <a:latin typeface="Open Sans"/>
              </a:rPr>
            </a:br>
            <a:r>
              <a:rPr lang="en-US" sz="2800" b="1" i="0">
                <a:solidFill>
                  <a:srgbClr val="262626"/>
                </a:solidFill>
                <a:effectLst/>
                <a:latin typeface="Open Sans"/>
              </a:rPr>
              <a:t>The correct demonstrative sentence according to the image is:</a:t>
            </a:r>
            <a:endParaRPr lang="en-US" sz="2800">
              <a:solidFill>
                <a:srgbClr val="262626"/>
              </a:solidFill>
            </a:endParaRPr>
          </a:p>
        </p:txBody>
      </p:sp>
      <p:sp>
        <p:nvSpPr>
          <p:cNvPr id="1030" name="Content Placeholder 1029">
            <a:extLst>
              <a:ext uri="{FF2B5EF4-FFF2-40B4-BE49-F238E27FC236}">
                <a16:creationId xmlns="" xmlns:a16="http://schemas.microsoft.com/office/drawing/2014/main" id="{2DA58588-7A48-4E34-BEC4-76DC3A8C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51" y="2556932"/>
            <a:ext cx="4692650" cy="33189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A. This is my teddy bear.</a:t>
            </a:r>
          </a:p>
          <a:p>
            <a:r>
              <a:rPr lang="en-US" dirty="0">
                <a:solidFill>
                  <a:srgbClr val="262626"/>
                </a:solidFill>
              </a:rPr>
              <a:t>B. That is my teddy bear.</a:t>
            </a:r>
          </a:p>
          <a:p>
            <a:r>
              <a:rPr lang="en-US" dirty="0">
                <a:solidFill>
                  <a:srgbClr val="262626"/>
                </a:solidFill>
              </a:rPr>
              <a:t>C. These are my teddy bear.</a:t>
            </a:r>
          </a:p>
          <a:p>
            <a:r>
              <a:rPr lang="en-US" dirty="0">
                <a:solidFill>
                  <a:srgbClr val="262626"/>
                </a:solidFill>
              </a:rPr>
              <a:t>D.  Those are my teddy bear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5F5CF34C-D218-4CB3-ACCA-1F2EF113E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63769" y="2556932"/>
            <a:ext cx="2054796" cy="3234267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6151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575D7A7-3C36-4508-9BC6-70A93BD3C4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C964A0D-06B7-4C16-AC9F-20ADDA8059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5703F5C-55DF-45CD-BC3F-3BE8F10339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8C7134F-70F9-4826-A97E-9B39AEA08F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9351E73-B6DD-4B56-8EE9-C16B5711C4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E446D0E-6531-40B7-A182-FB86024397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D59C2C63-D709-4949-9465-29A52CBEDD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EFD2038-15D6-4003-8350-AFEC394EEF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43940" y="1399880"/>
            <a:ext cx="585611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CF519C2-F6BE-41BE-A50E-54B98359C9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767AD93-AD3E-4C62-97D5-E54E14B2EA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="" xmlns:a16="http://schemas.microsoft.com/office/drawing/2014/main" id="{AA443E8D-EC07-4B8F-B370-2A1153F350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841F0AA1-D12D-4FDB-BF66-D9398ED930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="" xmlns:a16="http://schemas.microsoft.com/office/drawing/2014/main" id="{E2B949DE-0178-4942-80DE-811C1AA4FC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284AA86D-EAE1-4E3F-A54C-7F1E390B6D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8F0180-7641-4575-9255-8A74B011E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298" y="1871131"/>
            <a:ext cx="5111752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F569BF-2844-4F1F-B1D7-A1A867EB2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298" y="3657597"/>
            <a:ext cx="5111752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Option- A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0772CE55-4C36-44F1-A9BD-379BEB8431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8199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768567-0CC1-4A07-A9AC-747E2A47D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="" xmlns:a16="http://schemas.microsoft.com/office/drawing/2014/main" id="{87457759-B25B-4565-B1F6-C9AAFC05AF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62000"/>
            <a:ext cx="7239000" cy="5334000"/>
          </a:xfrm>
        </p:spPr>
      </p:pic>
    </p:spTree>
    <p:extLst>
      <p:ext uri="{BB962C8B-B14F-4D97-AF65-F5344CB8AC3E}">
        <p14:creationId xmlns:p14="http://schemas.microsoft.com/office/powerpoint/2010/main" val="2955407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609600"/>
            <a:ext cx="7200897" cy="1600201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srgbClr val="262626"/>
                </a:solidFill>
                <a:latin typeface="+mn-lt"/>
              </a:rPr>
              <a:t>A NOUN is </a:t>
            </a:r>
            <a:r>
              <a:rPr lang="en-US" sz="2700" dirty="0">
                <a:solidFill>
                  <a:srgbClr val="262626"/>
                </a:solidFill>
                <a:latin typeface="+mn-lt"/>
              </a:rPr>
              <a:t>a word that refers to a thing (</a:t>
            </a:r>
            <a:r>
              <a:rPr lang="en-US" sz="2700" i="1" dirty="0">
                <a:solidFill>
                  <a:srgbClr val="262626"/>
                </a:solidFill>
                <a:latin typeface="+mn-lt"/>
              </a:rPr>
              <a:t>book</a:t>
            </a:r>
            <a:r>
              <a:rPr lang="en-US" sz="2700" dirty="0">
                <a:solidFill>
                  <a:srgbClr val="262626"/>
                </a:solidFill>
                <a:latin typeface="+mn-lt"/>
              </a:rPr>
              <a:t>), a person (</a:t>
            </a:r>
            <a:r>
              <a:rPr lang="en-US" sz="2700" i="1" dirty="0">
                <a:solidFill>
                  <a:srgbClr val="262626"/>
                </a:solidFill>
                <a:latin typeface="+mn-lt"/>
              </a:rPr>
              <a:t>Betty Crocker</a:t>
            </a:r>
            <a:r>
              <a:rPr lang="en-US" sz="2700" dirty="0">
                <a:solidFill>
                  <a:srgbClr val="262626"/>
                </a:solidFill>
                <a:latin typeface="+mn-lt"/>
              </a:rPr>
              <a:t>), an animal (</a:t>
            </a:r>
            <a:r>
              <a:rPr lang="en-US" sz="2700" i="1" dirty="0">
                <a:solidFill>
                  <a:srgbClr val="262626"/>
                </a:solidFill>
                <a:latin typeface="+mn-lt"/>
              </a:rPr>
              <a:t>cat</a:t>
            </a:r>
            <a:r>
              <a:rPr lang="en-US" sz="2700" dirty="0">
                <a:solidFill>
                  <a:srgbClr val="262626"/>
                </a:solidFill>
                <a:latin typeface="+mn-lt"/>
              </a:rPr>
              <a:t>), a place (</a:t>
            </a:r>
            <a:r>
              <a:rPr lang="en-US" sz="2700" i="1" dirty="0">
                <a:solidFill>
                  <a:srgbClr val="262626"/>
                </a:solidFill>
                <a:latin typeface="+mn-lt"/>
              </a:rPr>
              <a:t>Omaha</a:t>
            </a:r>
            <a:r>
              <a:rPr lang="en-US" sz="2700" dirty="0">
                <a:solidFill>
                  <a:srgbClr val="262626"/>
                </a:solidFill>
                <a:latin typeface="+mn-lt"/>
              </a:rPr>
              <a:t>), a quality (</a:t>
            </a:r>
            <a:r>
              <a:rPr lang="en-US" sz="2700" i="1" dirty="0">
                <a:solidFill>
                  <a:srgbClr val="262626"/>
                </a:solidFill>
                <a:latin typeface="+mn-lt"/>
              </a:rPr>
              <a:t>softness</a:t>
            </a:r>
            <a:r>
              <a:rPr lang="en-US" sz="2700" dirty="0">
                <a:solidFill>
                  <a:srgbClr val="262626"/>
                </a:solidFill>
                <a:latin typeface="+mn-lt"/>
              </a:rPr>
              <a:t>), an idea (</a:t>
            </a:r>
            <a:r>
              <a:rPr lang="en-US" sz="2700" i="1" dirty="0">
                <a:solidFill>
                  <a:srgbClr val="262626"/>
                </a:solidFill>
                <a:latin typeface="+mn-lt"/>
              </a:rPr>
              <a:t>justice</a:t>
            </a:r>
            <a:r>
              <a:rPr lang="en-US" sz="2700" dirty="0">
                <a:solidFill>
                  <a:srgbClr val="262626"/>
                </a:solidFill>
                <a:latin typeface="+mn-lt"/>
              </a:rPr>
              <a:t>), or an action (</a:t>
            </a:r>
            <a:r>
              <a:rPr lang="en-US" sz="2700" i="1" dirty="0">
                <a:solidFill>
                  <a:srgbClr val="262626"/>
                </a:solidFill>
                <a:latin typeface="+mn-lt"/>
              </a:rPr>
              <a:t>yodeling</a:t>
            </a:r>
            <a:r>
              <a:rPr lang="en-US" sz="3100" dirty="0">
                <a:solidFill>
                  <a:srgbClr val="262626"/>
                </a:solidFill>
              </a:rPr>
              <a:t>). </a:t>
            </a:r>
            <a:r>
              <a:rPr lang="en-US" sz="4000" dirty="0">
                <a:solidFill>
                  <a:srgbClr val="262626"/>
                </a:solidFill>
              </a:rPr>
              <a:t/>
            </a:r>
            <a:br>
              <a:rPr lang="en-US" sz="4000" dirty="0">
                <a:solidFill>
                  <a:srgbClr val="262626"/>
                </a:solidFill>
              </a:rPr>
            </a:b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1" y="2556932"/>
            <a:ext cx="4692650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000" dirty="0">
              <a:solidFill>
                <a:srgbClr val="262626"/>
              </a:solidFill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b="1" dirty="0">
                <a:solidFill>
                  <a:srgbClr val="262626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Person</a:t>
            </a:r>
            <a:r>
              <a:rPr lang="en-US" dirty="0">
                <a:solidFill>
                  <a:srgbClr val="262626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:  </a:t>
            </a:r>
            <a:r>
              <a:rPr lang="en-US" b="1" dirty="0">
                <a:solidFill>
                  <a:srgbClr val="262626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Ms. Grace </a:t>
            </a:r>
            <a:r>
              <a:rPr lang="en-US" dirty="0">
                <a:solidFill>
                  <a:srgbClr val="262626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likes to eat spinach.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b="1" dirty="0">
                <a:solidFill>
                  <a:srgbClr val="262626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Place</a:t>
            </a:r>
            <a:r>
              <a:rPr lang="en-US" dirty="0">
                <a:solidFill>
                  <a:srgbClr val="262626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:  I like Eiffel Tower the most.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b="1" dirty="0">
                <a:solidFill>
                  <a:srgbClr val="262626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Thing</a:t>
            </a:r>
            <a:r>
              <a:rPr lang="en-US" dirty="0">
                <a:solidFill>
                  <a:srgbClr val="262626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:  To cook you need a couple of </a:t>
            </a:r>
            <a:r>
              <a:rPr lang="en-US" b="1" dirty="0">
                <a:solidFill>
                  <a:srgbClr val="262626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pots.</a:t>
            </a:r>
            <a:endParaRPr lang="en-US" dirty="0">
              <a:solidFill>
                <a:srgbClr val="262626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b="1" dirty="0">
                <a:solidFill>
                  <a:srgbClr val="262626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Quality</a:t>
            </a:r>
            <a:r>
              <a:rPr lang="en-US" dirty="0">
                <a:solidFill>
                  <a:srgbClr val="262626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:  </a:t>
            </a:r>
            <a:r>
              <a:rPr lang="en-US" b="1" dirty="0">
                <a:solidFill>
                  <a:srgbClr val="262626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Honesty</a:t>
            </a:r>
            <a:r>
              <a:rPr lang="en-US" dirty="0">
                <a:solidFill>
                  <a:srgbClr val="262626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is a great value to possess.</a:t>
            </a:r>
          </a:p>
          <a:p>
            <a:pPr>
              <a:lnSpc>
                <a:spcPct val="90000"/>
              </a:lnSpc>
            </a:pPr>
            <a:endParaRPr lang="en-US" sz="2000" dirty="0">
              <a:solidFill>
                <a:srgbClr val="262626"/>
              </a:solidFill>
            </a:endParaRPr>
          </a:p>
        </p:txBody>
      </p:sp>
      <p:pic>
        <p:nvPicPr>
          <p:cNvPr id="24" name="Graphic 23" descr="Books">
            <a:extLst>
              <a:ext uri="{FF2B5EF4-FFF2-40B4-BE49-F238E27FC236}">
                <a16:creationId xmlns="" xmlns:a16="http://schemas.microsoft.com/office/drawing/2014/main" id="{714484F7-6183-4BDC-B41C-0B0C8C33F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63769" y="3100102"/>
            <a:ext cx="2054796" cy="2054796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0066148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33F0879-3DA0-4CB8-B35E-A0AD425581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24D2183-F388-476E-92A9-D6639D6985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64603" y="496090"/>
            <a:ext cx="2867411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243462E7-1698-4B21-BE89-AEFAC7C2FE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6009" y="609602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B378F6-749C-4396-A0BF-B55425D7D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855" y="972766"/>
            <a:ext cx="2126598" cy="170234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endParaRPr lang="en-US" sz="1500" dirty="0">
              <a:solidFill>
                <a:srgbClr val="262626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="" xmlns:a16="http://schemas.microsoft.com/office/drawing/2014/main" id="{3E2FCC79-D521-403F-883D-53081CD809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855" y="1447801"/>
            <a:ext cx="2126598" cy="453471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262626"/>
                </a:solidFill>
              </a:rPr>
              <a:t>An indefinite pronoun is a pronoun that does not refer to a particular person, place, or thing .</a:t>
            </a:r>
            <a:br>
              <a:rPr lang="en-US" sz="2800" dirty="0">
                <a:solidFill>
                  <a:srgbClr val="262626"/>
                </a:solidFill>
              </a:rPr>
            </a:br>
            <a:endParaRPr lang="en-US" sz="2800" dirty="0">
              <a:solidFill>
                <a:srgbClr val="262626"/>
              </a:solidFill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6C22FCAC-D7EC-4A52-B153-FF761E2235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96618" y="0"/>
            <a:ext cx="5547382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="" xmlns:a16="http://schemas.microsoft.com/office/drawing/2014/main" id="{90FBE779-905A-4679-B312-18844035C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932" y="496090"/>
            <a:ext cx="4914668" cy="613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637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1964DA-903D-4F68-9611-31DE4D339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Question:-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BE313B-B724-4E0A-8ED8-C7DAD95F3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W</a:t>
            </a:r>
            <a:r>
              <a:rPr lang="en-US" b="1" i="0" dirty="0">
                <a:solidFill>
                  <a:srgbClr val="393A68"/>
                </a:solidFill>
                <a:effectLst/>
                <a:latin typeface="Open Sans"/>
              </a:rPr>
              <a:t>hat are Indefinite Pronouns?</a:t>
            </a: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A. </a:t>
            </a: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Words to talk about experiences</a:t>
            </a:r>
            <a:endParaRPr lang="en-US" b="1" dirty="0">
              <a:solidFill>
                <a:srgbClr val="393A68"/>
              </a:solidFill>
              <a:latin typeface="Open Sans"/>
            </a:endParaRPr>
          </a:p>
          <a:p>
            <a:r>
              <a:rPr lang="en-US" b="1" dirty="0">
                <a:solidFill>
                  <a:srgbClr val="393A68"/>
                </a:solidFill>
                <a:latin typeface="Open Sans"/>
              </a:rPr>
              <a:t>B. </a:t>
            </a:r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Words to talk about someone or something without mentioning who or what specifically</a:t>
            </a:r>
          </a:p>
          <a:p>
            <a:r>
              <a:rPr lang="en-US" dirty="0">
                <a:solidFill>
                  <a:srgbClr val="393A68"/>
                </a:solidFill>
                <a:latin typeface="Open Sans"/>
              </a:rPr>
              <a:t>C. Types of phrases</a:t>
            </a:r>
          </a:p>
          <a:p>
            <a:r>
              <a:rPr lang="en-US" b="0" i="0" dirty="0">
                <a:solidFill>
                  <a:srgbClr val="393A68"/>
                </a:solidFill>
                <a:effectLst/>
                <a:latin typeface="Open Sans"/>
              </a:rPr>
              <a:t>D. None of the above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14100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575D7A7-3C36-4508-9BC6-70A93BD3C4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C964A0D-06B7-4C16-AC9F-20ADDA8059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5703F5C-55DF-45CD-BC3F-3BE8F10339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8C7134F-70F9-4826-A97E-9B39AEA08F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9351E73-B6DD-4B56-8EE9-C16B5711C4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E446D0E-6531-40B7-A182-FB86024397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D59C2C63-D709-4949-9465-29A52CBEDD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EFD2038-15D6-4003-8350-AFEC394EEF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43940" y="1399880"/>
            <a:ext cx="585611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CF519C2-F6BE-41BE-A50E-54B98359C9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767AD93-AD3E-4C62-97D5-E54E14B2EA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="" xmlns:a16="http://schemas.microsoft.com/office/drawing/2014/main" id="{AA443E8D-EC07-4B8F-B370-2A1153F350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841F0AA1-D12D-4FDB-BF66-D9398ED930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="" xmlns:a16="http://schemas.microsoft.com/office/drawing/2014/main" id="{E2B949DE-0178-4942-80DE-811C1AA4FC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284AA86D-EAE1-4E3F-A54C-7F1E390B6D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06F192-2ECA-4C27-950B-5330F0A02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298" y="1871131"/>
            <a:ext cx="5111752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5F16F30-90D7-4584-91CF-40519B3EF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298" y="3657597"/>
            <a:ext cx="5111752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Option- B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0772CE55-4C36-44F1-A9BD-379BEB8431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0144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2F7364-D55C-4B17-A08B-E1EA27C23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Interrogative Pronoun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="" xmlns:a16="http://schemas.microsoft.com/office/drawing/2014/main" id="{A73FBFAB-B312-43F0-A394-B7B0F0E3A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490788"/>
            <a:ext cx="6680200" cy="3444875"/>
          </a:xfrm>
        </p:spPr>
      </p:pic>
    </p:spTree>
    <p:extLst>
      <p:ext uri="{BB962C8B-B14F-4D97-AF65-F5344CB8AC3E}">
        <p14:creationId xmlns:p14="http://schemas.microsoft.com/office/powerpoint/2010/main" val="32120574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291CD8-62C8-4D95-B5EE-AB113A43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b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61E95B-B6A7-4A67-A4DB-637603B723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Interrogative pronouns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are used to frame questions. Words like Who (subject pronoun), Whom (object pronoun), Whose, What, which are known as interrogative pronouns.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For Example: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0" marR="0">
              <a:spcBef>
                <a:spcPts val="210"/>
              </a:spcBef>
              <a:spcAft>
                <a:spcPts val="0"/>
              </a:spcAft>
            </a:pPr>
            <a:endParaRPr lang="en-US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0" marR="0">
              <a:spcBef>
                <a:spcPts val="210"/>
              </a:spcBef>
              <a:spcAft>
                <a:spcPts val="0"/>
              </a:spcAft>
            </a:pPr>
            <a:r>
              <a:rPr lang="en-US" b="1" i="1" u="heav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Whose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jacket is this?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0" marR="0">
              <a:spcBef>
                <a:spcPts val="210"/>
              </a:spcBef>
              <a:spcAft>
                <a:spcPts val="0"/>
              </a:spcAft>
            </a:pPr>
            <a:r>
              <a:rPr lang="en-US" b="1" i="1" u="heav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Which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 those girls do you like?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95541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708019-0A8E-4604-9BA4-8C0D62CE2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609601"/>
            <a:ext cx="6798734" cy="1609604"/>
          </a:xfrm>
        </p:spPr>
        <p:txBody>
          <a:bodyPr>
            <a:normAutofit fontScale="90000"/>
          </a:bodyPr>
          <a:lstStyle/>
          <a:p>
            <a:r>
              <a:rPr lang="en-US" dirty="0"/>
              <a:t>Poll Question:-</a:t>
            </a:r>
            <a:br>
              <a:rPr lang="en-US" dirty="0"/>
            </a:br>
            <a:r>
              <a:rPr lang="en-US" dirty="0"/>
              <a:t>Choose the correct type of underlined word.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26251D-3242-4934-A93C-DA65C8275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Who</a:t>
            </a:r>
            <a:r>
              <a:rPr lang="en-US" dirty="0"/>
              <a:t> is my arch enemy?</a:t>
            </a:r>
          </a:p>
          <a:p>
            <a:r>
              <a:rPr lang="en-US" dirty="0"/>
              <a:t>A. demonstrative pronoun</a:t>
            </a:r>
          </a:p>
          <a:p>
            <a:r>
              <a:rPr lang="en-US" dirty="0"/>
              <a:t>B. relative</a:t>
            </a:r>
          </a:p>
          <a:p>
            <a:r>
              <a:rPr lang="en-US" dirty="0"/>
              <a:t>C. indefinite</a:t>
            </a:r>
          </a:p>
          <a:p>
            <a:r>
              <a:rPr lang="en-US" dirty="0"/>
              <a:t>D.  Interrogative.</a:t>
            </a:r>
          </a:p>
        </p:txBody>
      </p:sp>
    </p:spTree>
    <p:extLst>
      <p:ext uri="{BB962C8B-B14F-4D97-AF65-F5344CB8AC3E}">
        <p14:creationId xmlns:p14="http://schemas.microsoft.com/office/powerpoint/2010/main" val="204776962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575D7A7-3C36-4508-9BC6-70A93BD3C4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C964A0D-06B7-4C16-AC9F-20ADDA8059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5703F5C-55DF-45CD-BC3F-3BE8F10339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8C7134F-70F9-4826-A97E-9B39AEA08F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9351E73-B6DD-4B56-8EE9-C16B5711C4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E446D0E-6531-40B7-A182-FB86024397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D59C2C63-D709-4949-9465-29A52CBEDD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EFD2038-15D6-4003-8350-AFEC394EEF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43940" y="1399880"/>
            <a:ext cx="585611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CF519C2-F6BE-41BE-A50E-54B98359C9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767AD93-AD3E-4C62-97D5-E54E14B2EA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="" xmlns:a16="http://schemas.microsoft.com/office/drawing/2014/main" id="{AA443E8D-EC07-4B8F-B370-2A1153F350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841F0AA1-D12D-4FDB-BF66-D9398ED930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="" xmlns:a16="http://schemas.microsoft.com/office/drawing/2014/main" id="{E2B949DE-0178-4942-80DE-811C1AA4FC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284AA86D-EAE1-4E3F-A54C-7F1E390B6D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20EADA-02E5-41F6-9EF4-DD1C1C1B5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298" y="1871131"/>
            <a:ext cx="5111752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4C81016-3BE1-4DB6-AF8F-8547B3949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298" y="3657597"/>
            <a:ext cx="5111752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100" dirty="0">
                <a:solidFill>
                  <a:schemeClr val="bg1"/>
                </a:solidFill>
              </a:rPr>
              <a:t>Option- D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0772CE55-4C36-44F1-A9BD-379BEB8431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84940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32E2D6-C55C-4256-B5F9-61A36349C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="" xmlns:a16="http://schemas.microsoft.com/office/drawing/2014/main" id="{4D3F810B-CB03-4C8F-ABBB-8B7795B722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66" y="915337"/>
            <a:ext cx="6798734" cy="4770072"/>
          </a:xfrm>
        </p:spPr>
      </p:pic>
    </p:spTree>
    <p:extLst>
      <p:ext uri="{BB962C8B-B14F-4D97-AF65-F5344CB8AC3E}">
        <p14:creationId xmlns:p14="http://schemas.microsoft.com/office/powerpoint/2010/main" val="103420324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ED5E00-6054-494D-BFA1-099413018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446863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They reflect back to the noun of the sentence mentioned previously. Words like who, whoever, whose, whom, whomever, that, which, whichever, what, whatever are used as relative pronouns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0190E7-99AC-447E-944B-1F6DF3CDC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35000" marR="577850">
              <a:lnSpc>
                <a:spcPct val="93000"/>
              </a:lnSpc>
              <a:spcBef>
                <a:spcPts val="150"/>
              </a:spcBef>
              <a:spcAft>
                <a:spcPts val="0"/>
              </a:spcAft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Example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four team leaders, </a:t>
            </a:r>
            <a:r>
              <a:rPr lang="en-US" b="1" i="1" u="heav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whomever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committee selects, will be at tomorrow’s meeting.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0" marR="0">
              <a:spcBef>
                <a:spcPts val="115"/>
              </a:spcBef>
              <a:spcAft>
                <a:spcPts val="0"/>
              </a:spcAft>
            </a:pP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cyclist </a:t>
            </a:r>
            <a:r>
              <a:rPr lang="en-US" b="1" i="1" u="heav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who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won the race trained hard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635000" marR="681355">
              <a:lnSpc>
                <a:spcPct val="93000"/>
              </a:lnSpc>
              <a:spcBef>
                <a:spcPts val="150"/>
              </a:spcBef>
              <a:spcAft>
                <a:spcPts val="0"/>
              </a:spcAft>
            </a:pP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Spaghetti, </a:t>
            </a:r>
            <a:r>
              <a:rPr lang="en-US" b="1" i="1" u="heav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which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eat at least twice a week, is one of my family’s favorite meals.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35000" marR="0">
              <a:spcBef>
                <a:spcPts val="85"/>
              </a:spcBef>
              <a:spcAft>
                <a:spcPts val="0"/>
              </a:spcAft>
            </a:pP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pants </a:t>
            </a:r>
            <a:r>
              <a:rPr lang="en-US" b="1" i="1" u="heavy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that</a:t>
            </a:r>
            <a:r>
              <a:rPr lang="en-US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bought yesterday are already stained.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4519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123842-13B3-4059-B062-160AC31FE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Poll Question:-</a:t>
            </a:r>
            <a:br>
              <a:rPr lang="en-US" dirty="0"/>
            </a:br>
            <a:r>
              <a:rPr lang="en-US" dirty="0"/>
              <a:t>Choose the correct option.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C3C669C-AFEB-4865-88FF-0D7B0A282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dancer ________was very talented won the contest.</a:t>
            </a:r>
          </a:p>
          <a:p>
            <a:r>
              <a:rPr lang="en-US" dirty="0"/>
              <a:t>A. whose</a:t>
            </a:r>
          </a:p>
          <a:p>
            <a:r>
              <a:rPr lang="en-US" dirty="0"/>
              <a:t>B. who</a:t>
            </a:r>
          </a:p>
          <a:p>
            <a:r>
              <a:rPr lang="en-US" dirty="0"/>
              <a:t>C. which</a:t>
            </a:r>
          </a:p>
          <a:p>
            <a:r>
              <a:rPr lang="en-US" dirty="0"/>
              <a:t>D. that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="" xmlns:a16="http://schemas.microsoft.com/office/drawing/2014/main" id="{EC88D266-462F-4223-96C0-DEEE91057B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24200"/>
            <a:ext cx="2794000" cy="224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17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DC878D9A-77BE-4701-AE3D-EEFC53CD50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643BE08-0ED1-4B73-AC6D-B7E26A59CD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55997" y="469900"/>
            <a:ext cx="2771251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56B2094-7FC0-45FC-BFED-3CB88CEE63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79751" y="635508"/>
            <a:ext cx="2523744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26C029-126B-4426-8FEE-B09D6FD2B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81" y="954756"/>
            <a:ext cx="2047810" cy="494600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Poll Question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07A4B640-BB7F-4272-A710-068DBA9F9A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490722" y="0"/>
            <a:ext cx="5653278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1475E87-76CB-4007-AEA1-2E9AABB52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5700" y="469900"/>
            <a:ext cx="4465223" cy="5405968"/>
          </a:xfrm>
        </p:spPr>
        <p:txBody>
          <a:bodyPr anchor="ctr">
            <a:normAutofit/>
          </a:bodyPr>
          <a:lstStyle/>
          <a:p>
            <a:r>
              <a:rPr lang="en-US" b="1" i="0" dirty="0">
                <a:effectLst/>
                <a:latin typeface="Open Sans"/>
              </a:rPr>
              <a:t>Which of the following is not a noun in this sentence?</a:t>
            </a:r>
          </a:p>
          <a:p>
            <a:r>
              <a:rPr lang="en-US" b="1" i="0" dirty="0">
                <a:effectLst/>
                <a:latin typeface="Open Sans"/>
              </a:rPr>
              <a:t>My doctor and my orthodontist are neighbors.</a:t>
            </a:r>
          </a:p>
          <a:p>
            <a:pPr fontAlgn="t"/>
            <a:r>
              <a:rPr lang="en-US" b="0" i="0" dirty="0">
                <a:effectLst/>
                <a:latin typeface="Open Sans"/>
              </a:rPr>
              <a:t>doctor</a:t>
            </a:r>
          </a:p>
          <a:p>
            <a:pPr fontAlgn="t"/>
            <a:r>
              <a:rPr lang="en-US" b="0" i="0" dirty="0">
                <a:effectLst/>
                <a:latin typeface="Open Sans"/>
              </a:rPr>
              <a:t>orthodontist</a:t>
            </a:r>
          </a:p>
          <a:p>
            <a:pPr fontAlgn="t"/>
            <a:r>
              <a:rPr lang="en-US" b="0" i="0" dirty="0">
                <a:effectLst/>
                <a:latin typeface="Open Sans"/>
              </a:rPr>
              <a:t>are</a:t>
            </a:r>
          </a:p>
          <a:p>
            <a:pPr fontAlgn="t"/>
            <a:r>
              <a:rPr lang="en-US" b="0" i="0" dirty="0">
                <a:effectLst/>
                <a:latin typeface="Open Sans"/>
              </a:rPr>
              <a:t>neighbors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77068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575D7A7-3C36-4508-9BC6-70A93BD3C4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C964A0D-06B7-4C16-AC9F-20ADDA8059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5703F5C-55DF-45CD-BC3F-3BE8F10339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8C7134F-70F9-4826-A97E-9B39AEA08F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9351E73-B6DD-4B56-8EE9-C16B5711C4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E446D0E-6531-40B7-A182-FB86024397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D59C2C63-D709-4949-9465-29A52CBEDD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EFD2038-15D6-4003-8350-AFEC394EEF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43940" y="1399880"/>
            <a:ext cx="585611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CF519C2-F6BE-41BE-A50E-54B98359C9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767AD93-AD3E-4C62-97D5-E54E14B2EA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="" xmlns:a16="http://schemas.microsoft.com/office/drawing/2014/main" id="{AA443E8D-EC07-4B8F-B370-2A1153F350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841F0AA1-D12D-4FDB-BF66-D9398ED930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="" xmlns:a16="http://schemas.microsoft.com/office/drawing/2014/main" id="{E2B949DE-0178-4942-80DE-811C1AA4FC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284AA86D-EAE1-4E3F-A54C-7F1E390B6D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8CD6F7-07D0-4CE1-A712-A5AAB9197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298" y="1871131"/>
            <a:ext cx="5111752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7CA393-AAAE-4746-BA97-5149F273B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298" y="3657597"/>
            <a:ext cx="5111752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Option- B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0772CE55-4C36-44F1-A9BD-379BEB8431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29564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333333"/>
                </a:solidFill>
                <a:latin typeface="Cooper Black" pitchFamily="18" charset="0"/>
              </a:rPr>
              <a:t>Good ideas are not adopted automatically. They must be driven into practice with courageous </a:t>
            </a:r>
            <a:r>
              <a:rPr lang="en-US" sz="3200" dirty="0" smtClean="0">
                <a:solidFill>
                  <a:srgbClr val="333333"/>
                </a:solidFill>
                <a:latin typeface="Cooper Black" pitchFamily="18" charset="0"/>
              </a:rPr>
              <a:t>patience……………….!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333333"/>
                </a:solidFill>
                <a:latin typeface="Cooper Black" pitchFamily="18" charset="0"/>
              </a:rPr>
              <a:t>      Thank you</a:t>
            </a:r>
            <a:endParaRPr lang="en-US" sz="3200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362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575D7A7-3C36-4508-9BC6-70A93BD3C4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2700" y="0"/>
            <a:ext cx="9173369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BC964A0D-06B7-4C16-AC9F-20ADDA8059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F5703F5C-55DF-45CD-BC3F-3BE8F10339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A8C7134F-70F9-4826-A97E-9B39AEA08F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9351E73-B6DD-4B56-8EE9-C16B5711C4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AE446D0E-6531-40B7-A182-FB86024397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D59C2C63-D709-4949-9465-29A52CBEDD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EFD2038-15D6-4003-8350-AFEC394EEF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43940" y="1399880"/>
            <a:ext cx="585611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CF519C2-F6BE-41BE-A50E-54B98359C9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746249" y="1540931"/>
            <a:ext cx="5657851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7767AD93-AD3E-4C62-97D5-E54E14B2EA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3123631"/>
            <a:ext cx="9173373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="" xmlns:a16="http://schemas.microsoft.com/office/drawing/2014/main" id="{AA443E8D-EC07-4B8F-B370-2A1153F350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="" xmlns:a16="http://schemas.microsoft.com/office/drawing/2014/main" id="{841F0AA1-D12D-4FDB-BF66-D9398ED930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="" xmlns:a16="http://schemas.microsoft.com/office/drawing/2014/main" id="{E2B949DE-0178-4942-80DE-811C1AA4FC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284AA86D-EAE1-4E3F-A54C-7F1E390B6D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FF895F-E172-4CC2-B845-FCF34A42F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298" y="1871131"/>
            <a:ext cx="5111752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F6DD31-37A8-465E-9A0B-60D1C2107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298" y="3657597"/>
            <a:ext cx="5111752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</a:rPr>
              <a:t>Option- C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="" xmlns:a16="http://schemas.microsoft.com/office/drawing/2014/main" id="{0772CE55-4C36-44F1-A9BD-379BEB8431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119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1951</Words>
  <Application>Microsoft Office PowerPoint</Application>
  <PresentationFormat>On-screen Show (4:3)</PresentationFormat>
  <Paragraphs>306</Paragraphs>
  <Slides>81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Organic</vt:lpstr>
      <vt:lpstr>PowerPoint Presentation</vt:lpstr>
      <vt:lpstr>                  Definition </vt:lpstr>
      <vt:lpstr>PowerPoint Presentation</vt:lpstr>
      <vt:lpstr>Poll Question</vt:lpstr>
      <vt:lpstr>Answer</vt:lpstr>
      <vt:lpstr>What is a Noun?????????</vt:lpstr>
      <vt:lpstr>A NOUN is a word that refers to a thing (book), a person (Betty Crocker), an animal (cat), a place (Omaha), a quality (softness), an idea (justice), or an action (yodeling).  </vt:lpstr>
      <vt:lpstr>Poll Question</vt:lpstr>
      <vt:lpstr>Answer</vt:lpstr>
      <vt:lpstr>PowerPoint Presentation</vt:lpstr>
      <vt:lpstr>Poll Question</vt:lpstr>
      <vt:lpstr>Answer</vt:lpstr>
      <vt:lpstr>A COMMON NOUN refers to a person, place, or thing but is not the name of a particular person, place, or thing.</vt:lpstr>
      <vt:lpstr>Poll Question</vt:lpstr>
      <vt:lpstr>Answer</vt:lpstr>
      <vt:lpstr>PROPER NOUN</vt:lpstr>
      <vt:lpstr>Poll Question</vt:lpstr>
      <vt:lpstr>Answer</vt:lpstr>
      <vt:lpstr>Activity – Choose Common &amp; Proper Noun</vt:lpstr>
      <vt:lpstr>MATERIAL NOUN</vt:lpstr>
      <vt:lpstr>PowerPoint Presentation</vt:lpstr>
      <vt:lpstr>ABSTRACT  NOUN.</vt:lpstr>
      <vt:lpstr>Poll Question:- Which image below shows a material noun?</vt:lpstr>
      <vt:lpstr>Countable Noun</vt:lpstr>
      <vt:lpstr>Uncountable/Mass Nouns</vt:lpstr>
      <vt:lpstr>.</vt:lpstr>
      <vt:lpstr>Difference b/w Countable &amp; Uncountable Noun</vt:lpstr>
      <vt:lpstr>Poll Question</vt:lpstr>
      <vt:lpstr>Answer</vt:lpstr>
      <vt:lpstr>COLLECTIVE NOUN</vt:lpstr>
      <vt:lpstr>PowerPoint Presentation</vt:lpstr>
      <vt:lpstr>Poll Question</vt:lpstr>
      <vt:lpstr>Answer</vt:lpstr>
      <vt:lpstr>A Quick Review</vt:lpstr>
      <vt:lpstr>PRONOUN</vt:lpstr>
      <vt:lpstr>What is a Pronoun???</vt:lpstr>
      <vt:lpstr>Poll Question</vt:lpstr>
      <vt:lpstr>Answer</vt:lpstr>
      <vt:lpstr>PowerPoint Presentation</vt:lpstr>
      <vt:lpstr>Poll Question</vt:lpstr>
      <vt:lpstr>Answer</vt:lpstr>
      <vt:lpstr>Personal Pronoun</vt:lpstr>
      <vt:lpstr>These are the pronouns which stand for the three ‘Persons’ the First Person , the Second Person , and the Third Person</vt:lpstr>
      <vt:lpstr>Personal Pronouns are used in their various cases and numbers. </vt:lpstr>
      <vt:lpstr>Poll Question:-</vt:lpstr>
      <vt:lpstr>Answer</vt:lpstr>
      <vt:lpstr>Make any student presenter and tell him to circle different types of pronouns.</vt:lpstr>
      <vt:lpstr>Possessive Pronouns</vt:lpstr>
      <vt:lpstr>A possessive pronoun also tells us who owns a thing. However, a possessive pronoun is NOT followed by a noun: </vt:lpstr>
      <vt:lpstr>Poll Question  Identify the case of the underlined pronoun in the following sentence. </vt:lpstr>
      <vt:lpstr>Answer</vt:lpstr>
      <vt:lpstr>Reflexive Pronoun</vt:lpstr>
      <vt:lpstr>Reflexive pronouns are used when the subject and the object  refer to the same person or thing. For Example:</vt:lpstr>
      <vt:lpstr>Poll Question</vt:lpstr>
      <vt:lpstr>Answer</vt:lpstr>
      <vt:lpstr>PowerPoint Presentation</vt:lpstr>
      <vt:lpstr>Emphatic  Pronoun</vt:lpstr>
      <vt:lpstr>Emphatic pronouns  can be omitted without changing the sense of a sentence. </vt:lpstr>
      <vt:lpstr>Notes: The emphatic pronouns cannot be used as subjects. It is therefore wrong to say: </vt:lpstr>
      <vt:lpstr>Difference between reflective and emphatic pronouns</vt:lpstr>
      <vt:lpstr> Poll Question – State whether the pronoun is reflexive or emphatic. </vt:lpstr>
      <vt:lpstr>Answer</vt:lpstr>
      <vt:lpstr>Activity- Make any student presenter</vt:lpstr>
      <vt:lpstr>Demonstrative Pronoun</vt:lpstr>
      <vt:lpstr>PowerPoint Presentation</vt:lpstr>
      <vt:lpstr>PowerPoint Presentation</vt:lpstr>
      <vt:lpstr>Poll Question:-  The correct demonstrative sentence according to the image is:</vt:lpstr>
      <vt:lpstr>Answer</vt:lpstr>
      <vt:lpstr>PowerPoint Presentation</vt:lpstr>
      <vt:lpstr>PowerPoint Presentation</vt:lpstr>
      <vt:lpstr>Poll Question:-</vt:lpstr>
      <vt:lpstr>Answer</vt:lpstr>
      <vt:lpstr>Interrogative Pronoun</vt:lpstr>
      <vt:lpstr> </vt:lpstr>
      <vt:lpstr>Poll Question:- Choose the correct type of underlined word.</vt:lpstr>
      <vt:lpstr>Answer</vt:lpstr>
      <vt:lpstr>PowerPoint Presentation</vt:lpstr>
      <vt:lpstr>They reflect back to the noun of the sentence mentioned previously. Words like who, whoever, whose, whom, whomever, that, which, whichever, what, whatever are used as relative pronouns. </vt:lpstr>
      <vt:lpstr>Poll Question:- Choose the correct option.</vt:lpstr>
      <vt:lpstr>Answer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Akash Pundir</dc:creator>
  <cp:lastModifiedBy>DELL</cp:lastModifiedBy>
  <cp:revision>35</cp:revision>
  <dcterms:created xsi:type="dcterms:W3CDTF">2020-12-08T12:49:17Z</dcterms:created>
  <dcterms:modified xsi:type="dcterms:W3CDTF">2020-12-29T13:09:39Z</dcterms:modified>
</cp:coreProperties>
</file>